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840" y="-96"/>
      </p:cViewPr>
      <p:guideLst>
        <p:guide orient="horz" pos="2880"/>
        <p:guide pos="2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1942" y="1464640"/>
            <a:ext cx="42449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48ED4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chemeClr val="tx1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48ED4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7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06028" y="6095999"/>
            <a:ext cx="993648" cy="761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9908" y="42163"/>
            <a:ext cx="751205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48ED4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372" y="1035201"/>
            <a:ext cx="10108565" cy="436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Bahnschrift" panose="020B0502040204020203"/>
                <a:cs typeface="Bahnschrift" panose="020B0502040204020203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17609" y="6243797"/>
            <a:ext cx="311912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F487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7.png"/><Relationship Id="rId4" Type="http://schemas.openxmlformats.org/officeDocument/2006/relationships/image" Target="../media/image10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0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64.png"/><Relationship Id="rId4" Type="http://schemas.openxmlformats.org/officeDocument/2006/relationships/image" Target="../media/image10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0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://www.socialsterea.gr/eidi-domis/kentro-koinotitas" TargetMode="Externa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image" Target="../media/image78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0.png"/><Relationship Id="rId7" Type="http://schemas.openxmlformats.org/officeDocument/2006/relationships/hyperlink" Target="http://www.gefyra.com.gr/" TargetMode="External"/><Relationship Id="rId6" Type="http://schemas.openxmlformats.org/officeDocument/2006/relationships/hyperlink" Target="mailto:info@gefyra.com.gr" TargetMode="External"/><Relationship Id="rId5" Type="http://schemas.openxmlformats.org/officeDocument/2006/relationships/hyperlink" Target="http://www.pta.stereahellas.gr/" TargetMode="Externa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1.pn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jpeg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966" y="1496846"/>
            <a:ext cx="9081135" cy="10287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22275" marR="5080" indent="-410210">
              <a:lnSpc>
                <a:spcPts val="3840"/>
              </a:lnSpc>
              <a:spcBef>
                <a:spcPts val="405"/>
              </a:spcBef>
            </a:pPr>
            <a:r>
              <a:rPr sz="3350" spc="-95" dirty="0"/>
              <a:t>Παρουσίαση</a:t>
            </a:r>
            <a:r>
              <a:rPr sz="3350" spc="-30" dirty="0"/>
              <a:t> </a:t>
            </a:r>
            <a:r>
              <a:rPr sz="3350" spc="-100" dirty="0"/>
              <a:t>Αποτελεσμάτων</a:t>
            </a:r>
            <a:r>
              <a:rPr sz="3350" spc="-35" dirty="0"/>
              <a:t> </a:t>
            </a:r>
            <a:r>
              <a:rPr sz="3350" spc="-100" dirty="0"/>
              <a:t>Έρευνας</a:t>
            </a:r>
            <a:r>
              <a:rPr sz="3350" spc="-40" dirty="0"/>
              <a:t> </a:t>
            </a:r>
            <a:r>
              <a:rPr sz="3350" spc="-114" dirty="0"/>
              <a:t>στα</a:t>
            </a:r>
            <a:r>
              <a:rPr sz="3350" spc="-70" dirty="0"/>
              <a:t> </a:t>
            </a:r>
            <a:r>
              <a:rPr sz="3350" spc="-20" dirty="0"/>
              <a:t>Κέντρα </a:t>
            </a:r>
            <a:r>
              <a:rPr sz="3350" spc="-105" dirty="0"/>
              <a:t>Κ</a:t>
            </a:r>
            <a:r>
              <a:rPr sz="3350" spc="-110" dirty="0"/>
              <a:t>οι</a:t>
            </a:r>
            <a:r>
              <a:rPr sz="3350" spc="-114" dirty="0"/>
              <a:t>ν</a:t>
            </a:r>
            <a:r>
              <a:rPr sz="3350" spc="-120" dirty="0"/>
              <a:t>ό</a:t>
            </a:r>
            <a:r>
              <a:rPr sz="3350" spc="-114" dirty="0"/>
              <a:t>τη</a:t>
            </a:r>
            <a:r>
              <a:rPr sz="3350" spc="-125" dirty="0"/>
              <a:t>τ</a:t>
            </a:r>
            <a:r>
              <a:rPr sz="3350" spc="-120" dirty="0"/>
              <a:t>α</a:t>
            </a:r>
            <a:r>
              <a:rPr sz="3350" spc="390" dirty="0"/>
              <a:t>ς</a:t>
            </a:r>
            <a:r>
              <a:rPr sz="3350" spc="-75" dirty="0"/>
              <a:t>τ</a:t>
            </a:r>
            <a:r>
              <a:rPr sz="3350" spc="-95" dirty="0"/>
              <a:t>η</a:t>
            </a:r>
            <a:r>
              <a:rPr sz="3350" spc="-85" dirty="0"/>
              <a:t>ς</a:t>
            </a:r>
            <a:r>
              <a:rPr sz="3350" spc="-30" dirty="0"/>
              <a:t> </a:t>
            </a:r>
            <a:r>
              <a:rPr sz="3350" spc="-90" dirty="0"/>
              <a:t>Περιφέρειας</a:t>
            </a:r>
            <a:r>
              <a:rPr sz="3350" dirty="0"/>
              <a:t> </a:t>
            </a:r>
            <a:r>
              <a:rPr sz="3350" spc="-85" dirty="0"/>
              <a:t>Στερεάς</a:t>
            </a:r>
            <a:r>
              <a:rPr sz="3350" dirty="0"/>
              <a:t> </a:t>
            </a:r>
            <a:r>
              <a:rPr sz="3350" spc="-10" dirty="0"/>
              <a:t>Ελλάδας</a:t>
            </a:r>
            <a:endParaRPr sz="3350"/>
          </a:p>
        </p:txBody>
      </p:sp>
      <p:sp>
        <p:nvSpPr>
          <p:cNvPr id="3" name="object 3"/>
          <p:cNvSpPr txBox="1"/>
          <p:nvPr/>
        </p:nvSpPr>
        <p:spPr>
          <a:xfrm>
            <a:off x="2384298" y="2996945"/>
            <a:ext cx="69488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Διεύθυνση</a:t>
            </a:r>
            <a:r>
              <a:rPr sz="2000" spc="-6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Κοινωνικής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Μέριμνας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Περιφέρειας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Στερεάς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Ελλάδας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algn="ctr">
              <a:lnSpc>
                <a:spcPct val="100000"/>
              </a:lnSpc>
            </a:pPr>
            <a:r>
              <a:rPr sz="2000" spc="-3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Περιφερειακό</a:t>
            </a:r>
            <a:r>
              <a:rPr sz="2000" spc="-6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Παρατηρητήριο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Κοινωνικής</a:t>
            </a:r>
            <a:r>
              <a:rPr sz="2000" spc="-3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Ένταξης</a:t>
            </a:r>
            <a:r>
              <a:rPr sz="2000" spc="-5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-</a:t>
            </a:r>
            <a:r>
              <a:rPr sz="2000" spc="-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Δομή</a:t>
            </a:r>
            <a:r>
              <a:rPr sz="2000" spc="-5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«ΓΕΦΥΡΑ»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algn="ctr">
              <a:lnSpc>
                <a:spcPct val="100000"/>
              </a:lnSpc>
            </a:pPr>
            <a:r>
              <a:rPr sz="2000" spc="-3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Περιφερειακό</a:t>
            </a:r>
            <a:r>
              <a:rPr sz="2000" spc="-4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Ταμείο</a:t>
            </a:r>
            <a:r>
              <a:rPr sz="2000" spc="-4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Ανάπτυξης</a:t>
            </a:r>
            <a:r>
              <a:rPr sz="2000" spc="-4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Στερεάς</a:t>
            </a:r>
            <a:r>
              <a:rPr sz="2000" spc="-25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 Light" panose="020F0302020204030204"/>
                <a:cs typeface="Calibri Light" panose="020F0302020204030204"/>
              </a:rPr>
              <a:t>Ελλάδας</a:t>
            </a:r>
            <a:endParaRPr sz="20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39100" y="4466844"/>
            <a:ext cx="3034283" cy="357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2088" y="5725667"/>
            <a:ext cx="4020311" cy="594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7300" y="5052059"/>
            <a:ext cx="1362455" cy="5958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0855" y="6341745"/>
            <a:ext cx="26346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FC0"/>
                </a:solidFill>
                <a:latin typeface="Tahoma" panose="020B0604030504040204"/>
                <a:cs typeface="Tahoma" panose="020B0604030504040204"/>
              </a:rPr>
              <a:t>Λαμία,</a:t>
            </a:r>
            <a:r>
              <a:rPr sz="1600" b="1" spc="-85" dirty="0">
                <a:solidFill>
                  <a:srgbClr val="006FC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l-GR" altLang="en-US" sz="1600" b="1" spc="-85" dirty="0">
                <a:solidFill>
                  <a:srgbClr val="006FC0"/>
                </a:solidFill>
                <a:latin typeface="Tahoma" panose="020B0604030504040204"/>
                <a:cs typeface="Tahoma" panose="020B0604030504040204"/>
              </a:rPr>
              <a:t>22 Ιουνίου 2026</a:t>
            </a:r>
            <a:endParaRPr lang="el-GR" altLang="en-US" sz="1600" b="1" spc="-85" dirty="0">
              <a:solidFill>
                <a:srgbClr val="006FC0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9673" y="6409131"/>
            <a:ext cx="312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0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955" y="190500"/>
            <a:ext cx="1612392" cy="5958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294619" y="-9144"/>
            <a:ext cx="934719" cy="1234440"/>
            <a:chOff x="10294619" y="-9144"/>
            <a:chExt cx="934719" cy="1234440"/>
          </a:xfrm>
        </p:grpSpPr>
        <p:sp>
          <p:nvSpPr>
            <p:cNvPr id="11" name="object 11"/>
            <p:cNvSpPr/>
            <p:nvPr/>
          </p:nvSpPr>
          <p:spPr>
            <a:xfrm>
              <a:off x="10361675" y="761"/>
              <a:ext cx="857250" cy="1214755"/>
            </a:xfrm>
            <a:custGeom>
              <a:avLst/>
              <a:gdLst/>
              <a:ahLst/>
              <a:cxnLst/>
              <a:rect l="l" t="t" r="r" b="b"/>
              <a:pathLst>
                <a:path w="857250" h="1214755">
                  <a:moveTo>
                    <a:pt x="800100" y="0"/>
                  </a:moveTo>
                  <a:lnTo>
                    <a:pt x="114300" y="0"/>
                  </a:lnTo>
                  <a:lnTo>
                    <a:pt x="92029" y="4482"/>
                  </a:lnTo>
                  <a:lnTo>
                    <a:pt x="73866" y="16716"/>
                  </a:lnTo>
                  <a:lnTo>
                    <a:pt x="61632" y="34879"/>
                  </a:lnTo>
                  <a:lnTo>
                    <a:pt x="57150" y="57150"/>
                  </a:lnTo>
                  <a:lnTo>
                    <a:pt x="57150" y="1100328"/>
                  </a:lnTo>
                  <a:lnTo>
                    <a:pt x="0" y="1100328"/>
                  </a:lnTo>
                  <a:lnTo>
                    <a:pt x="11108" y="1102578"/>
                  </a:lnTo>
                  <a:lnTo>
                    <a:pt x="20193" y="1108710"/>
                  </a:lnTo>
                  <a:lnTo>
                    <a:pt x="26324" y="1117794"/>
                  </a:lnTo>
                  <a:lnTo>
                    <a:pt x="28575" y="1128903"/>
                  </a:lnTo>
                  <a:lnTo>
                    <a:pt x="26324" y="1140011"/>
                  </a:lnTo>
                  <a:lnTo>
                    <a:pt x="20193" y="1149096"/>
                  </a:lnTo>
                  <a:lnTo>
                    <a:pt x="11108" y="1155227"/>
                  </a:lnTo>
                  <a:lnTo>
                    <a:pt x="0" y="1157478"/>
                  </a:lnTo>
                  <a:lnTo>
                    <a:pt x="57150" y="1157478"/>
                  </a:lnTo>
                  <a:lnTo>
                    <a:pt x="52667" y="1179748"/>
                  </a:lnTo>
                  <a:lnTo>
                    <a:pt x="40433" y="1197911"/>
                  </a:lnTo>
                  <a:lnTo>
                    <a:pt x="22270" y="1210145"/>
                  </a:lnTo>
                  <a:lnTo>
                    <a:pt x="0" y="1214628"/>
                  </a:lnTo>
                  <a:lnTo>
                    <a:pt x="685800" y="1214628"/>
                  </a:lnTo>
                  <a:lnTo>
                    <a:pt x="708070" y="1210145"/>
                  </a:lnTo>
                  <a:lnTo>
                    <a:pt x="726233" y="1197911"/>
                  </a:lnTo>
                  <a:lnTo>
                    <a:pt x="738467" y="1179748"/>
                  </a:lnTo>
                  <a:lnTo>
                    <a:pt x="742950" y="1157478"/>
                  </a:lnTo>
                  <a:lnTo>
                    <a:pt x="742950" y="114300"/>
                  </a:lnTo>
                  <a:lnTo>
                    <a:pt x="114300" y="114300"/>
                  </a:lnTo>
                  <a:lnTo>
                    <a:pt x="103191" y="112049"/>
                  </a:lnTo>
                  <a:lnTo>
                    <a:pt x="94106" y="105918"/>
                  </a:lnTo>
                  <a:lnTo>
                    <a:pt x="87975" y="96833"/>
                  </a:lnTo>
                  <a:lnTo>
                    <a:pt x="85725" y="85725"/>
                  </a:lnTo>
                  <a:lnTo>
                    <a:pt x="87975" y="74616"/>
                  </a:lnTo>
                  <a:lnTo>
                    <a:pt x="94106" y="65532"/>
                  </a:lnTo>
                  <a:lnTo>
                    <a:pt x="103191" y="59400"/>
                  </a:lnTo>
                  <a:lnTo>
                    <a:pt x="114300" y="57150"/>
                  </a:lnTo>
                  <a:lnTo>
                    <a:pt x="857250" y="57150"/>
                  </a:lnTo>
                  <a:lnTo>
                    <a:pt x="852767" y="34879"/>
                  </a:lnTo>
                  <a:lnTo>
                    <a:pt x="840533" y="16716"/>
                  </a:lnTo>
                  <a:lnTo>
                    <a:pt x="822370" y="4482"/>
                  </a:lnTo>
                  <a:lnTo>
                    <a:pt x="800100" y="0"/>
                  </a:lnTo>
                  <a:close/>
                </a:path>
                <a:path w="857250" h="1214755">
                  <a:moveTo>
                    <a:pt x="857250" y="57150"/>
                  </a:moveTo>
                  <a:lnTo>
                    <a:pt x="171450" y="57150"/>
                  </a:lnTo>
                  <a:lnTo>
                    <a:pt x="166967" y="79420"/>
                  </a:lnTo>
                  <a:lnTo>
                    <a:pt x="154733" y="97583"/>
                  </a:lnTo>
                  <a:lnTo>
                    <a:pt x="136570" y="109817"/>
                  </a:lnTo>
                  <a:lnTo>
                    <a:pt x="114300" y="114300"/>
                  </a:lnTo>
                  <a:lnTo>
                    <a:pt x="800100" y="114300"/>
                  </a:lnTo>
                  <a:lnTo>
                    <a:pt x="822370" y="109817"/>
                  </a:lnTo>
                  <a:lnTo>
                    <a:pt x="840533" y="97583"/>
                  </a:lnTo>
                  <a:lnTo>
                    <a:pt x="852767" y="79420"/>
                  </a:lnTo>
                  <a:lnTo>
                    <a:pt x="857250" y="571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04525" y="57912"/>
              <a:ext cx="228600" cy="1157605"/>
            </a:xfrm>
            <a:custGeom>
              <a:avLst/>
              <a:gdLst/>
              <a:ahLst/>
              <a:cxnLst/>
              <a:rect l="l" t="t" r="r" b="b"/>
              <a:pathLst>
                <a:path w="228600" h="1157605">
                  <a:moveTo>
                    <a:pt x="228600" y="0"/>
                  </a:moveTo>
                  <a:lnTo>
                    <a:pt x="171450" y="0"/>
                  </a:lnTo>
                  <a:lnTo>
                    <a:pt x="160341" y="2250"/>
                  </a:lnTo>
                  <a:lnTo>
                    <a:pt x="151256" y="8382"/>
                  </a:lnTo>
                  <a:lnTo>
                    <a:pt x="145125" y="17466"/>
                  </a:lnTo>
                  <a:lnTo>
                    <a:pt x="142875" y="28575"/>
                  </a:lnTo>
                  <a:lnTo>
                    <a:pt x="145125" y="39683"/>
                  </a:lnTo>
                  <a:lnTo>
                    <a:pt x="151256" y="48768"/>
                  </a:lnTo>
                  <a:lnTo>
                    <a:pt x="160341" y="54899"/>
                  </a:lnTo>
                  <a:lnTo>
                    <a:pt x="171450" y="57150"/>
                  </a:lnTo>
                  <a:lnTo>
                    <a:pt x="193720" y="52667"/>
                  </a:lnTo>
                  <a:lnTo>
                    <a:pt x="211883" y="40433"/>
                  </a:lnTo>
                  <a:lnTo>
                    <a:pt x="224117" y="22270"/>
                  </a:lnTo>
                  <a:lnTo>
                    <a:pt x="228600" y="0"/>
                  </a:lnTo>
                  <a:close/>
                </a:path>
                <a:path w="228600" h="1157605">
                  <a:moveTo>
                    <a:pt x="57150" y="1043178"/>
                  </a:moveTo>
                  <a:lnTo>
                    <a:pt x="34879" y="1047660"/>
                  </a:lnTo>
                  <a:lnTo>
                    <a:pt x="16716" y="1059894"/>
                  </a:lnTo>
                  <a:lnTo>
                    <a:pt x="4482" y="1078057"/>
                  </a:lnTo>
                  <a:lnTo>
                    <a:pt x="0" y="1100328"/>
                  </a:lnTo>
                  <a:lnTo>
                    <a:pt x="4482" y="1122598"/>
                  </a:lnTo>
                  <a:lnTo>
                    <a:pt x="16716" y="1140761"/>
                  </a:lnTo>
                  <a:lnTo>
                    <a:pt x="34879" y="1152995"/>
                  </a:lnTo>
                  <a:lnTo>
                    <a:pt x="57150" y="1157478"/>
                  </a:lnTo>
                  <a:lnTo>
                    <a:pt x="79420" y="1152995"/>
                  </a:lnTo>
                  <a:lnTo>
                    <a:pt x="97583" y="1140761"/>
                  </a:lnTo>
                  <a:lnTo>
                    <a:pt x="109817" y="1122598"/>
                  </a:lnTo>
                  <a:lnTo>
                    <a:pt x="114300" y="1100328"/>
                  </a:lnTo>
                  <a:lnTo>
                    <a:pt x="57150" y="1100328"/>
                  </a:lnTo>
                  <a:lnTo>
                    <a:pt x="68258" y="1098077"/>
                  </a:lnTo>
                  <a:lnTo>
                    <a:pt x="77343" y="1091946"/>
                  </a:lnTo>
                  <a:lnTo>
                    <a:pt x="83474" y="1082861"/>
                  </a:lnTo>
                  <a:lnTo>
                    <a:pt x="85725" y="1071753"/>
                  </a:lnTo>
                  <a:lnTo>
                    <a:pt x="83474" y="1060644"/>
                  </a:lnTo>
                  <a:lnTo>
                    <a:pt x="77343" y="1051560"/>
                  </a:lnTo>
                  <a:lnTo>
                    <a:pt x="68258" y="1045428"/>
                  </a:lnTo>
                  <a:lnTo>
                    <a:pt x="57150" y="1043178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04525" y="761"/>
              <a:ext cx="914400" cy="1214755"/>
            </a:xfrm>
            <a:custGeom>
              <a:avLst/>
              <a:gdLst/>
              <a:ahLst/>
              <a:cxnLst/>
              <a:rect l="l" t="t" r="r" b="b"/>
              <a:pathLst>
                <a:path w="914400" h="1214755">
                  <a:moveTo>
                    <a:pt x="114300" y="1100328"/>
                  </a:moveTo>
                  <a:lnTo>
                    <a:pt x="114300" y="57150"/>
                  </a:lnTo>
                  <a:lnTo>
                    <a:pt x="118782" y="34879"/>
                  </a:lnTo>
                  <a:lnTo>
                    <a:pt x="131016" y="16716"/>
                  </a:lnTo>
                  <a:lnTo>
                    <a:pt x="149179" y="4482"/>
                  </a:lnTo>
                  <a:lnTo>
                    <a:pt x="171450" y="0"/>
                  </a:lnTo>
                  <a:lnTo>
                    <a:pt x="857250" y="0"/>
                  </a:lnTo>
                  <a:lnTo>
                    <a:pt x="879520" y="4482"/>
                  </a:lnTo>
                  <a:lnTo>
                    <a:pt x="897683" y="16716"/>
                  </a:lnTo>
                  <a:lnTo>
                    <a:pt x="909917" y="34879"/>
                  </a:lnTo>
                  <a:lnTo>
                    <a:pt x="914400" y="57150"/>
                  </a:lnTo>
                  <a:lnTo>
                    <a:pt x="909917" y="79420"/>
                  </a:lnTo>
                  <a:lnTo>
                    <a:pt x="897683" y="97583"/>
                  </a:lnTo>
                  <a:lnTo>
                    <a:pt x="879520" y="109817"/>
                  </a:lnTo>
                  <a:lnTo>
                    <a:pt x="857250" y="114300"/>
                  </a:lnTo>
                  <a:lnTo>
                    <a:pt x="800100" y="114300"/>
                  </a:lnTo>
                  <a:lnTo>
                    <a:pt x="800100" y="1157478"/>
                  </a:lnTo>
                  <a:lnTo>
                    <a:pt x="795617" y="1179748"/>
                  </a:lnTo>
                  <a:lnTo>
                    <a:pt x="783383" y="1197911"/>
                  </a:lnTo>
                  <a:lnTo>
                    <a:pt x="765220" y="1210145"/>
                  </a:lnTo>
                  <a:lnTo>
                    <a:pt x="742950" y="1214628"/>
                  </a:lnTo>
                  <a:lnTo>
                    <a:pt x="57150" y="1214628"/>
                  </a:lnTo>
                  <a:lnTo>
                    <a:pt x="34879" y="1210145"/>
                  </a:lnTo>
                  <a:lnTo>
                    <a:pt x="16716" y="1197911"/>
                  </a:lnTo>
                  <a:lnTo>
                    <a:pt x="4482" y="1179748"/>
                  </a:lnTo>
                  <a:lnTo>
                    <a:pt x="0" y="1157478"/>
                  </a:lnTo>
                  <a:lnTo>
                    <a:pt x="4482" y="1135207"/>
                  </a:lnTo>
                  <a:lnTo>
                    <a:pt x="16716" y="1117044"/>
                  </a:lnTo>
                  <a:lnTo>
                    <a:pt x="34879" y="1104810"/>
                  </a:lnTo>
                  <a:lnTo>
                    <a:pt x="57150" y="1100328"/>
                  </a:lnTo>
                  <a:lnTo>
                    <a:pt x="114300" y="110032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7494" y="-9144"/>
              <a:ext cx="105536" cy="1341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75975" y="115061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>
                  <a:moveTo>
                    <a:pt x="62865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1769" y="1091183"/>
              <a:ext cx="76961" cy="134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5395" y="5417820"/>
            <a:ext cx="2075688" cy="2117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4191" y="1136891"/>
            <a:ext cx="11417935" cy="5468620"/>
            <a:chOff x="774191" y="1136891"/>
            <a:chExt cx="11417935" cy="5468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6" y="6163055"/>
              <a:ext cx="2965704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8" y="5716524"/>
              <a:ext cx="1112520" cy="490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" y="1136891"/>
              <a:ext cx="6776466" cy="10706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Διαθεσιμότητα</a:t>
            </a:r>
            <a:r>
              <a:rPr sz="2800" spc="-70" dirty="0"/>
              <a:t> </a:t>
            </a:r>
            <a:r>
              <a:rPr sz="2800" dirty="0"/>
              <a:t>και</a:t>
            </a:r>
            <a:r>
              <a:rPr sz="2800" spc="-40" dirty="0"/>
              <a:t> </a:t>
            </a:r>
            <a:r>
              <a:rPr sz="2800" dirty="0"/>
              <a:t>Επάρκεια</a:t>
            </a:r>
            <a:r>
              <a:rPr sz="2800" spc="-60" dirty="0"/>
              <a:t> </a:t>
            </a:r>
            <a:r>
              <a:rPr sz="2800" spc="-10" dirty="0"/>
              <a:t>εγκαταστάσεων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112621" y="1483233"/>
            <a:ext cx="477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Επαρκείς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χώροι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υποδοχής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αναμονής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κοινού</a:t>
            </a:r>
            <a:endParaRPr sz="18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2526779"/>
            <a:ext cx="6817614" cy="10325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61897" y="2854197"/>
            <a:ext cx="2355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Προσβασιμότητα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20" dirty="0">
                <a:latin typeface="Bahnschrift" panose="020B0502040204020203"/>
                <a:cs typeface="Bahnschrift" panose="020B0502040204020203"/>
              </a:rPr>
              <a:t>ΑμεΑ</a:t>
            </a:r>
            <a:endParaRPr sz="18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7088" y="3985247"/>
            <a:ext cx="6816090" cy="10203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014220" y="4183380"/>
            <a:ext cx="570166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Διακριτοί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χώροι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8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ατομικές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συνεντεύξεις,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2050"/>
              </a:lnSpc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συνεδρίες</a:t>
            </a:r>
            <a:r>
              <a:rPr sz="18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και Παροχή</a:t>
            </a:r>
            <a:r>
              <a:rPr sz="18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Υπηρεσιών</a:t>
            </a:r>
            <a:r>
              <a:rPr lang="el-GR" altLang="" sz="18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Συμβουλευτικής</a:t>
            </a:r>
            <a:endParaRPr sz="18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06395" y="5388864"/>
            <a:ext cx="6817614" cy="98070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73655" y="5690870"/>
            <a:ext cx="3051810" cy="2457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Χώροι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Υγιεινής/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Τουαλέτες</a:t>
            </a:r>
            <a:endParaRPr sz="18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76643" y="-9144"/>
            <a:ext cx="4552315" cy="5647690"/>
            <a:chOff x="6676643" y="-9144"/>
            <a:chExt cx="4552315" cy="564769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6643" y="1943087"/>
              <a:ext cx="890790" cy="8725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7475" y="3354311"/>
              <a:ext cx="890790" cy="8725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0687" y="4765547"/>
              <a:ext cx="889253" cy="8725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894" y="761"/>
              <a:ext cx="883285" cy="1228725"/>
            </a:xfrm>
            <a:custGeom>
              <a:avLst/>
              <a:gdLst/>
              <a:ahLst/>
              <a:cxnLst/>
              <a:rect l="l" t="t" r="r" b="b"/>
              <a:pathLst>
                <a:path w="883284" h="1228725">
                  <a:moveTo>
                    <a:pt x="824102" y="0"/>
                  </a:moveTo>
                  <a:lnTo>
                    <a:pt x="117728" y="0"/>
                  </a:lnTo>
                  <a:lnTo>
                    <a:pt x="94878" y="4635"/>
                  </a:lnTo>
                  <a:lnTo>
                    <a:pt x="76184" y="17272"/>
                  </a:lnTo>
                  <a:lnTo>
                    <a:pt x="63561" y="36004"/>
                  </a:lnTo>
                  <a:lnTo>
                    <a:pt x="58927" y="58928"/>
                  </a:lnTo>
                  <a:lnTo>
                    <a:pt x="58927" y="1110615"/>
                  </a:lnTo>
                  <a:lnTo>
                    <a:pt x="0" y="1110615"/>
                  </a:lnTo>
                  <a:lnTo>
                    <a:pt x="11461" y="1112932"/>
                  </a:lnTo>
                  <a:lnTo>
                    <a:pt x="20827" y="1119251"/>
                  </a:lnTo>
                  <a:lnTo>
                    <a:pt x="27146" y="1128617"/>
                  </a:lnTo>
                  <a:lnTo>
                    <a:pt x="29463" y="1140079"/>
                  </a:lnTo>
                  <a:lnTo>
                    <a:pt x="27146" y="1151520"/>
                  </a:lnTo>
                  <a:lnTo>
                    <a:pt x="20827" y="1160843"/>
                  </a:lnTo>
                  <a:lnTo>
                    <a:pt x="11461" y="1167118"/>
                  </a:lnTo>
                  <a:lnTo>
                    <a:pt x="0" y="1169416"/>
                  </a:lnTo>
                  <a:lnTo>
                    <a:pt x="58927" y="1169416"/>
                  </a:lnTo>
                  <a:lnTo>
                    <a:pt x="54292" y="1192339"/>
                  </a:lnTo>
                  <a:lnTo>
                    <a:pt x="41655" y="1211072"/>
                  </a:lnTo>
                  <a:lnTo>
                    <a:pt x="22923" y="1223708"/>
                  </a:lnTo>
                  <a:lnTo>
                    <a:pt x="0" y="1228344"/>
                  </a:lnTo>
                  <a:lnTo>
                    <a:pt x="706374" y="1228344"/>
                  </a:lnTo>
                  <a:lnTo>
                    <a:pt x="729297" y="1223708"/>
                  </a:lnTo>
                  <a:lnTo>
                    <a:pt x="748029" y="1211072"/>
                  </a:lnTo>
                  <a:lnTo>
                    <a:pt x="760666" y="1192339"/>
                  </a:lnTo>
                  <a:lnTo>
                    <a:pt x="765301" y="1169416"/>
                  </a:lnTo>
                  <a:lnTo>
                    <a:pt x="765301" y="117729"/>
                  </a:lnTo>
                  <a:lnTo>
                    <a:pt x="117728" y="117729"/>
                  </a:lnTo>
                  <a:lnTo>
                    <a:pt x="106340" y="115411"/>
                  </a:lnTo>
                  <a:lnTo>
                    <a:pt x="97012" y="109093"/>
                  </a:lnTo>
                  <a:lnTo>
                    <a:pt x="90707" y="99726"/>
                  </a:lnTo>
                  <a:lnTo>
                    <a:pt x="88391" y="88265"/>
                  </a:lnTo>
                  <a:lnTo>
                    <a:pt x="90707" y="76823"/>
                  </a:lnTo>
                  <a:lnTo>
                    <a:pt x="97012" y="67500"/>
                  </a:lnTo>
                  <a:lnTo>
                    <a:pt x="106340" y="61225"/>
                  </a:lnTo>
                  <a:lnTo>
                    <a:pt x="117728" y="58928"/>
                  </a:lnTo>
                  <a:lnTo>
                    <a:pt x="883030" y="58928"/>
                  </a:lnTo>
                  <a:lnTo>
                    <a:pt x="878395" y="36004"/>
                  </a:lnTo>
                  <a:lnTo>
                    <a:pt x="865758" y="17272"/>
                  </a:lnTo>
                  <a:lnTo>
                    <a:pt x="847026" y="4635"/>
                  </a:lnTo>
                  <a:lnTo>
                    <a:pt x="824102" y="0"/>
                  </a:lnTo>
                  <a:close/>
                </a:path>
                <a:path w="883284" h="1228725">
                  <a:moveTo>
                    <a:pt x="883030" y="58928"/>
                  </a:moveTo>
                  <a:lnTo>
                    <a:pt x="176656" y="58928"/>
                  </a:lnTo>
                  <a:lnTo>
                    <a:pt x="172021" y="81778"/>
                  </a:lnTo>
                  <a:lnTo>
                    <a:pt x="159384" y="100472"/>
                  </a:lnTo>
                  <a:lnTo>
                    <a:pt x="140652" y="113095"/>
                  </a:lnTo>
                  <a:lnTo>
                    <a:pt x="117728" y="117729"/>
                  </a:lnTo>
                  <a:lnTo>
                    <a:pt x="824102" y="117729"/>
                  </a:lnTo>
                  <a:lnTo>
                    <a:pt x="847026" y="113095"/>
                  </a:lnTo>
                  <a:lnTo>
                    <a:pt x="865758" y="100472"/>
                  </a:lnTo>
                  <a:lnTo>
                    <a:pt x="878395" y="81778"/>
                  </a:lnTo>
                  <a:lnTo>
                    <a:pt x="883030" y="5892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77093" y="59690"/>
              <a:ext cx="235585" cy="1169670"/>
            </a:xfrm>
            <a:custGeom>
              <a:avLst/>
              <a:gdLst/>
              <a:ahLst/>
              <a:cxnLst/>
              <a:rect l="l" t="t" r="r" b="b"/>
              <a:pathLst>
                <a:path w="235584" h="1169670">
                  <a:moveTo>
                    <a:pt x="235457" y="0"/>
                  </a:moveTo>
                  <a:lnTo>
                    <a:pt x="176529" y="0"/>
                  </a:lnTo>
                  <a:lnTo>
                    <a:pt x="165141" y="2297"/>
                  </a:lnTo>
                  <a:lnTo>
                    <a:pt x="155813" y="8572"/>
                  </a:lnTo>
                  <a:lnTo>
                    <a:pt x="149508" y="17895"/>
                  </a:lnTo>
                  <a:lnTo>
                    <a:pt x="147192" y="29336"/>
                  </a:lnTo>
                  <a:lnTo>
                    <a:pt x="149508" y="40798"/>
                  </a:lnTo>
                  <a:lnTo>
                    <a:pt x="155813" y="50164"/>
                  </a:lnTo>
                  <a:lnTo>
                    <a:pt x="165141" y="56483"/>
                  </a:lnTo>
                  <a:lnTo>
                    <a:pt x="176529" y="58800"/>
                  </a:lnTo>
                  <a:lnTo>
                    <a:pt x="199453" y="54167"/>
                  </a:lnTo>
                  <a:lnTo>
                    <a:pt x="218185" y="41544"/>
                  </a:lnTo>
                  <a:lnTo>
                    <a:pt x="230822" y="22850"/>
                  </a:lnTo>
                  <a:lnTo>
                    <a:pt x="235457" y="0"/>
                  </a:lnTo>
                  <a:close/>
                </a:path>
                <a:path w="235584" h="1169670">
                  <a:moveTo>
                    <a:pt x="58800" y="1051686"/>
                  </a:moveTo>
                  <a:lnTo>
                    <a:pt x="35950" y="1056320"/>
                  </a:lnTo>
                  <a:lnTo>
                    <a:pt x="17256" y="1068943"/>
                  </a:lnTo>
                  <a:lnTo>
                    <a:pt x="4633" y="1087637"/>
                  </a:lnTo>
                  <a:lnTo>
                    <a:pt x="0" y="1110487"/>
                  </a:lnTo>
                  <a:lnTo>
                    <a:pt x="4633" y="1133411"/>
                  </a:lnTo>
                  <a:lnTo>
                    <a:pt x="17256" y="1152143"/>
                  </a:lnTo>
                  <a:lnTo>
                    <a:pt x="35950" y="1164780"/>
                  </a:lnTo>
                  <a:lnTo>
                    <a:pt x="58800" y="1169415"/>
                  </a:lnTo>
                  <a:lnTo>
                    <a:pt x="81724" y="1164780"/>
                  </a:lnTo>
                  <a:lnTo>
                    <a:pt x="100456" y="1152143"/>
                  </a:lnTo>
                  <a:lnTo>
                    <a:pt x="113093" y="1133411"/>
                  </a:lnTo>
                  <a:lnTo>
                    <a:pt x="117728" y="1110487"/>
                  </a:lnTo>
                  <a:lnTo>
                    <a:pt x="58800" y="1110487"/>
                  </a:lnTo>
                  <a:lnTo>
                    <a:pt x="70262" y="1108190"/>
                  </a:lnTo>
                  <a:lnTo>
                    <a:pt x="79628" y="1101915"/>
                  </a:lnTo>
                  <a:lnTo>
                    <a:pt x="85947" y="1092592"/>
                  </a:lnTo>
                  <a:lnTo>
                    <a:pt x="88264" y="1081150"/>
                  </a:lnTo>
                  <a:lnTo>
                    <a:pt x="85947" y="1069689"/>
                  </a:lnTo>
                  <a:lnTo>
                    <a:pt x="79628" y="1060322"/>
                  </a:lnTo>
                  <a:lnTo>
                    <a:pt x="70262" y="1054004"/>
                  </a:lnTo>
                  <a:lnTo>
                    <a:pt x="58800" y="1051686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77093" y="761"/>
              <a:ext cx="942340" cy="1228725"/>
            </a:xfrm>
            <a:custGeom>
              <a:avLst/>
              <a:gdLst/>
              <a:ahLst/>
              <a:cxnLst/>
              <a:rect l="l" t="t" r="r" b="b"/>
              <a:pathLst>
                <a:path w="942340" h="1228725">
                  <a:moveTo>
                    <a:pt x="117728" y="1110615"/>
                  </a:moveTo>
                  <a:lnTo>
                    <a:pt x="117728" y="58928"/>
                  </a:lnTo>
                  <a:lnTo>
                    <a:pt x="122362" y="36004"/>
                  </a:lnTo>
                  <a:lnTo>
                    <a:pt x="134985" y="17272"/>
                  </a:lnTo>
                  <a:lnTo>
                    <a:pt x="153679" y="4635"/>
                  </a:lnTo>
                  <a:lnTo>
                    <a:pt x="176529" y="0"/>
                  </a:lnTo>
                  <a:lnTo>
                    <a:pt x="882903" y="0"/>
                  </a:lnTo>
                  <a:lnTo>
                    <a:pt x="905827" y="4635"/>
                  </a:lnTo>
                  <a:lnTo>
                    <a:pt x="924559" y="17272"/>
                  </a:lnTo>
                  <a:lnTo>
                    <a:pt x="937196" y="36004"/>
                  </a:lnTo>
                  <a:lnTo>
                    <a:pt x="941831" y="58928"/>
                  </a:lnTo>
                  <a:lnTo>
                    <a:pt x="937196" y="81778"/>
                  </a:lnTo>
                  <a:lnTo>
                    <a:pt x="924559" y="100472"/>
                  </a:lnTo>
                  <a:lnTo>
                    <a:pt x="905827" y="113095"/>
                  </a:lnTo>
                  <a:lnTo>
                    <a:pt x="882903" y="117729"/>
                  </a:lnTo>
                  <a:lnTo>
                    <a:pt x="824102" y="117729"/>
                  </a:lnTo>
                  <a:lnTo>
                    <a:pt x="824102" y="1169416"/>
                  </a:lnTo>
                  <a:lnTo>
                    <a:pt x="819467" y="1192339"/>
                  </a:lnTo>
                  <a:lnTo>
                    <a:pt x="806830" y="1211072"/>
                  </a:lnTo>
                  <a:lnTo>
                    <a:pt x="788098" y="1223708"/>
                  </a:lnTo>
                  <a:lnTo>
                    <a:pt x="765175" y="1228344"/>
                  </a:lnTo>
                  <a:lnTo>
                    <a:pt x="58800" y="1228344"/>
                  </a:lnTo>
                  <a:lnTo>
                    <a:pt x="35950" y="1223708"/>
                  </a:lnTo>
                  <a:lnTo>
                    <a:pt x="17256" y="1211072"/>
                  </a:lnTo>
                  <a:lnTo>
                    <a:pt x="4633" y="1192339"/>
                  </a:lnTo>
                  <a:lnTo>
                    <a:pt x="0" y="1169416"/>
                  </a:lnTo>
                  <a:lnTo>
                    <a:pt x="4633" y="1146565"/>
                  </a:lnTo>
                  <a:lnTo>
                    <a:pt x="17256" y="1127871"/>
                  </a:lnTo>
                  <a:lnTo>
                    <a:pt x="35950" y="1115248"/>
                  </a:lnTo>
                  <a:lnTo>
                    <a:pt x="58800" y="1110615"/>
                  </a:lnTo>
                  <a:lnTo>
                    <a:pt x="117728" y="1110615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14380" y="-9144"/>
              <a:ext cx="108076" cy="13754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453623" y="118491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573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25988" y="1101470"/>
              <a:ext cx="78739" cy="13754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315450" y="6611844"/>
            <a:ext cx="267779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7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408676"/>
            <a:ext cx="2947416" cy="3572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611" y="5739384"/>
            <a:ext cx="3253740" cy="4434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7009" y="891286"/>
            <a:ext cx="11996420" cy="5494655"/>
            <a:chOff x="207009" y="891286"/>
            <a:chExt cx="11996420" cy="5494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5789676"/>
              <a:ext cx="1362456" cy="595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7169" y="901446"/>
              <a:ext cx="11976100" cy="4947285"/>
            </a:xfrm>
            <a:custGeom>
              <a:avLst/>
              <a:gdLst/>
              <a:ahLst/>
              <a:cxnLst/>
              <a:rect l="l" t="t" r="r" b="b"/>
              <a:pathLst>
                <a:path w="11976100" h="4947285">
                  <a:moveTo>
                    <a:pt x="2473452" y="0"/>
                  </a:moveTo>
                  <a:lnTo>
                    <a:pt x="0" y="2061209"/>
                  </a:lnTo>
                  <a:lnTo>
                    <a:pt x="2473452" y="4122420"/>
                  </a:lnTo>
                  <a:lnTo>
                    <a:pt x="2473452" y="3297935"/>
                  </a:lnTo>
                  <a:lnTo>
                    <a:pt x="5613527" y="3297935"/>
                  </a:lnTo>
                  <a:lnTo>
                    <a:pt x="5613527" y="3916299"/>
                  </a:lnTo>
                  <a:lnTo>
                    <a:pt x="5618427" y="3949721"/>
                  </a:lnTo>
                  <a:lnTo>
                    <a:pt x="5655316" y="4011003"/>
                  </a:lnTo>
                  <a:lnTo>
                    <a:pt x="5685760" y="4038011"/>
                  </a:lnTo>
                  <a:lnTo>
                    <a:pt x="5723175" y="4062031"/>
                  </a:lnTo>
                  <a:lnTo>
                    <a:pt x="5766789" y="4082637"/>
                  </a:lnTo>
                  <a:lnTo>
                    <a:pt x="5815830" y="4099404"/>
                  </a:lnTo>
                  <a:lnTo>
                    <a:pt x="5869526" y="4111907"/>
                  </a:lnTo>
                  <a:lnTo>
                    <a:pt x="5927105" y="4119720"/>
                  </a:lnTo>
                  <a:lnTo>
                    <a:pt x="5987795" y="4122420"/>
                  </a:lnTo>
                  <a:lnTo>
                    <a:pt x="9502140" y="4122420"/>
                  </a:lnTo>
                  <a:lnTo>
                    <a:pt x="9502140" y="4946904"/>
                  </a:lnTo>
                  <a:lnTo>
                    <a:pt x="11975591" y="2885693"/>
                  </a:lnTo>
                  <a:lnTo>
                    <a:pt x="9502140" y="824483"/>
                  </a:lnTo>
                  <a:lnTo>
                    <a:pt x="9502140" y="1648967"/>
                  </a:lnTo>
                  <a:lnTo>
                    <a:pt x="5987795" y="1648967"/>
                  </a:lnTo>
                  <a:lnTo>
                    <a:pt x="5927105" y="1646272"/>
                  </a:lnTo>
                  <a:lnTo>
                    <a:pt x="5869526" y="1638467"/>
                  </a:lnTo>
                  <a:lnTo>
                    <a:pt x="5815830" y="1625976"/>
                  </a:lnTo>
                  <a:lnTo>
                    <a:pt x="5766789" y="1609222"/>
                  </a:lnTo>
                  <a:lnTo>
                    <a:pt x="5723175" y="1588627"/>
                  </a:lnTo>
                  <a:lnTo>
                    <a:pt x="5685760" y="1564614"/>
                  </a:lnTo>
                  <a:lnTo>
                    <a:pt x="5655316" y="1537607"/>
                  </a:lnTo>
                  <a:lnTo>
                    <a:pt x="5618427" y="1476300"/>
                  </a:lnTo>
                  <a:lnTo>
                    <a:pt x="5613527" y="1442846"/>
                  </a:lnTo>
                  <a:lnTo>
                    <a:pt x="5618427" y="1409424"/>
                  </a:lnTo>
                  <a:lnTo>
                    <a:pt x="5655316" y="1348142"/>
                  </a:lnTo>
                  <a:lnTo>
                    <a:pt x="5685760" y="1321134"/>
                  </a:lnTo>
                  <a:lnTo>
                    <a:pt x="5723175" y="1297114"/>
                  </a:lnTo>
                  <a:lnTo>
                    <a:pt x="5766789" y="1276508"/>
                  </a:lnTo>
                  <a:lnTo>
                    <a:pt x="5815830" y="1259741"/>
                  </a:lnTo>
                  <a:lnTo>
                    <a:pt x="5869526" y="1247238"/>
                  </a:lnTo>
                  <a:lnTo>
                    <a:pt x="5927105" y="1239425"/>
                  </a:lnTo>
                  <a:lnTo>
                    <a:pt x="6048486" y="1234026"/>
                  </a:lnTo>
                  <a:lnTo>
                    <a:pt x="6106065" y="1226213"/>
                  </a:lnTo>
                  <a:lnTo>
                    <a:pt x="6159761" y="1213710"/>
                  </a:lnTo>
                  <a:lnTo>
                    <a:pt x="6208802" y="1196943"/>
                  </a:lnTo>
                  <a:lnTo>
                    <a:pt x="6252416" y="1176337"/>
                  </a:lnTo>
                  <a:lnTo>
                    <a:pt x="6289831" y="1152317"/>
                  </a:lnTo>
                  <a:lnTo>
                    <a:pt x="6320275" y="1125309"/>
                  </a:lnTo>
                  <a:lnTo>
                    <a:pt x="6357164" y="1064027"/>
                  </a:lnTo>
                  <a:lnTo>
                    <a:pt x="6362064" y="1030604"/>
                  </a:lnTo>
                  <a:lnTo>
                    <a:pt x="6357164" y="997182"/>
                  </a:lnTo>
                  <a:lnTo>
                    <a:pt x="6320275" y="935900"/>
                  </a:lnTo>
                  <a:lnTo>
                    <a:pt x="6289831" y="908892"/>
                  </a:lnTo>
                  <a:lnTo>
                    <a:pt x="6252416" y="884872"/>
                  </a:lnTo>
                  <a:lnTo>
                    <a:pt x="6208802" y="864266"/>
                  </a:lnTo>
                  <a:lnTo>
                    <a:pt x="6159761" y="847499"/>
                  </a:lnTo>
                  <a:lnTo>
                    <a:pt x="6106065" y="834996"/>
                  </a:lnTo>
                  <a:lnTo>
                    <a:pt x="6048486" y="827183"/>
                  </a:lnTo>
                  <a:lnTo>
                    <a:pt x="5987795" y="824483"/>
                  </a:lnTo>
                  <a:lnTo>
                    <a:pt x="2473452" y="824483"/>
                  </a:lnTo>
                  <a:lnTo>
                    <a:pt x="2473452" y="0"/>
                  </a:lnTo>
                  <a:close/>
                </a:path>
              </a:pathLst>
            </a:custGeom>
            <a:solidFill>
              <a:srgbClr val="4F81B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0696" y="1932050"/>
              <a:ext cx="748665" cy="618490"/>
            </a:xfrm>
            <a:custGeom>
              <a:avLst/>
              <a:gdLst/>
              <a:ahLst/>
              <a:cxnLst/>
              <a:rect l="l" t="t" r="r" b="b"/>
              <a:pathLst>
                <a:path w="748665" h="618489">
                  <a:moveTo>
                    <a:pt x="748537" y="0"/>
                  </a:moveTo>
                  <a:lnTo>
                    <a:pt x="729450" y="65132"/>
                  </a:lnTo>
                  <a:lnTo>
                    <a:pt x="676304" y="121712"/>
                  </a:lnTo>
                  <a:lnTo>
                    <a:pt x="638889" y="145732"/>
                  </a:lnTo>
                  <a:lnTo>
                    <a:pt x="595275" y="166338"/>
                  </a:lnTo>
                  <a:lnTo>
                    <a:pt x="546234" y="183105"/>
                  </a:lnTo>
                  <a:lnTo>
                    <a:pt x="492538" y="195608"/>
                  </a:lnTo>
                  <a:lnTo>
                    <a:pt x="434959" y="203421"/>
                  </a:lnTo>
                  <a:lnTo>
                    <a:pt x="313578" y="208820"/>
                  </a:lnTo>
                  <a:lnTo>
                    <a:pt x="255999" y="216633"/>
                  </a:lnTo>
                  <a:lnTo>
                    <a:pt x="202303" y="229136"/>
                  </a:lnTo>
                  <a:lnTo>
                    <a:pt x="153262" y="245903"/>
                  </a:lnTo>
                  <a:lnTo>
                    <a:pt x="109648" y="266509"/>
                  </a:lnTo>
                  <a:lnTo>
                    <a:pt x="72233" y="290529"/>
                  </a:lnTo>
                  <a:lnTo>
                    <a:pt x="41789" y="317537"/>
                  </a:lnTo>
                  <a:lnTo>
                    <a:pt x="4900" y="378819"/>
                  </a:lnTo>
                  <a:lnTo>
                    <a:pt x="0" y="412241"/>
                  </a:lnTo>
                  <a:lnTo>
                    <a:pt x="4900" y="445695"/>
                  </a:lnTo>
                  <a:lnTo>
                    <a:pt x="41789" y="507002"/>
                  </a:lnTo>
                  <a:lnTo>
                    <a:pt x="72233" y="534009"/>
                  </a:lnTo>
                  <a:lnTo>
                    <a:pt x="109648" y="558022"/>
                  </a:lnTo>
                  <a:lnTo>
                    <a:pt x="153262" y="578617"/>
                  </a:lnTo>
                  <a:lnTo>
                    <a:pt x="202303" y="595371"/>
                  </a:lnTo>
                  <a:lnTo>
                    <a:pt x="255999" y="607862"/>
                  </a:lnTo>
                  <a:lnTo>
                    <a:pt x="313578" y="615667"/>
                  </a:lnTo>
                  <a:lnTo>
                    <a:pt x="374268" y="618363"/>
                  </a:lnTo>
                  <a:lnTo>
                    <a:pt x="748537" y="618363"/>
                  </a:lnTo>
                  <a:lnTo>
                    <a:pt x="748537" y="0"/>
                  </a:lnTo>
                  <a:close/>
                </a:path>
              </a:pathLst>
            </a:custGeom>
            <a:solidFill>
              <a:srgbClr val="406897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7169" y="901446"/>
              <a:ext cx="11976100" cy="4947285"/>
            </a:xfrm>
            <a:custGeom>
              <a:avLst/>
              <a:gdLst/>
              <a:ahLst/>
              <a:cxnLst/>
              <a:rect l="l" t="t" r="r" b="b"/>
              <a:pathLst>
                <a:path w="11976100" h="4947285">
                  <a:moveTo>
                    <a:pt x="0" y="2061209"/>
                  </a:moveTo>
                  <a:lnTo>
                    <a:pt x="2473452" y="0"/>
                  </a:lnTo>
                  <a:lnTo>
                    <a:pt x="2473452" y="824483"/>
                  </a:lnTo>
                  <a:lnTo>
                    <a:pt x="5987795" y="824483"/>
                  </a:lnTo>
                  <a:lnTo>
                    <a:pt x="6048486" y="827183"/>
                  </a:lnTo>
                  <a:lnTo>
                    <a:pt x="6106065" y="834996"/>
                  </a:lnTo>
                  <a:lnTo>
                    <a:pt x="6159761" y="847499"/>
                  </a:lnTo>
                  <a:lnTo>
                    <a:pt x="6208802" y="864266"/>
                  </a:lnTo>
                  <a:lnTo>
                    <a:pt x="6252416" y="884872"/>
                  </a:lnTo>
                  <a:lnTo>
                    <a:pt x="6289831" y="908892"/>
                  </a:lnTo>
                  <a:lnTo>
                    <a:pt x="6320275" y="935900"/>
                  </a:lnTo>
                  <a:lnTo>
                    <a:pt x="6357164" y="997182"/>
                  </a:lnTo>
                  <a:lnTo>
                    <a:pt x="6362064" y="1030604"/>
                  </a:lnTo>
                  <a:lnTo>
                    <a:pt x="6357164" y="1064027"/>
                  </a:lnTo>
                  <a:lnTo>
                    <a:pt x="6320275" y="1125309"/>
                  </a:lnTo>
                  <a:lnTo>
                    <a:pt x="6289831" y="1152317"/>
                  </a:lnTo>
                  <a:lnTo>
                    <a:pt x="6252416" y="1176337"/>
                  </a:lnTo>
                  <a:lnTo>
                    <a:pt x="6208802" y="1196943"/>
                  </a:lnTo>
                  <a:lnTo>
                    <a:pt x="6159761" y="1213710"/>
                  </a:lnTo>
                  <a:lnTo>
                    <a:pt x="6106065" y="1226213"/>
                  </a:lnTo>
                  <a:lnTo>
                    <a:pt x="6048486" y="1234026"/>
                  </a:lnTo>
                  <a:lnTo>
                    <a:pt x="5987795" y="1236726"/>
                  </a:lnTo>
                  <a:lnTo>
                    <a:pt x="5927105" y="1239425"/>
                  </a:lnTo>
                  <a:lnTo>
                    <a:pt x="5869526" y="1247238"/>
                  </a:lnTo>
                  <a:lnTo>
                    <a:pt x="5815830" y="1259741"/>
                  </a:lnTo>
                  <a:lnTo>
                    <a:pt x="5766789" y="1276508"/>
                  </a:lnTo>
                  <a:lnTo>
                    <a:pt x="5723175" y="1297114"/>
                  </a:lnTo>
                  <a:lnTo>
                    <a:pt x="5685760" y="1321134"/>
                  </a:lnTo>
                  <a:lnTo>
                    <a:pt x="5655316" y="1348142"/>
                  </a:lnTo>
                  <a:lnTo>
                    <a:pt x="5618427" y="1409424"/>
                  </a:lnTo>
                  <a:lnTo>
                    <a:pt x="5613527" y="1442846"/>
                  </a:lnTo>
                  <a:lnTo>
                    <a:pt x="5618427" y="1476300"/>
                  </a:lnTo>
                  <a:lnTo>
                    <a:pt x="5655316" y="1537607"/>
                  </a:lnTo>
                  <a:lnTo>
                    <a:pt x="5685760" y="1564614"/>
                  </a:lnTo>
                  <a:lnTo>
                    <a:pt x="5723175" y="1588627"/>
                  </a:lnTo>
                  <a:lnTo>
                    <a:pt x="5766789" y="1609222"/>
                  </a:lnTo>
                  <a:lnTo>
                    <a:pt x="5815830" y="1625976"/>
                  </a:lnTo>
                  <a:lnTo>
                    <a:pt x="5869526" y="1638467"/>
                  </a:lnTo>
                  <a:lnTo>
                    <a:pt x="5927105" y="1646272"/>
                  </a:lnTo>
                  <a:lnTo>
                    <a:pt x="5987795" y="1648967"/>
                  </a:lnTo>
                  <a:lnTo>
                    <a:pt x="9502140" y="1648967"/>
                  </a:lnTo>
                  <a:lnTo>
                    <a:pt x="9502140" y="824483"/>
                  </a:lnTo>
                  <a:lnTo>
                    <a:pt x="11975591" y="2885693"/>
                  </a:lnTo>
                  <a:lnTo>
                    <a:pt x="9502140" y="4946904"/>
                  </a:lnTo>
                  <a:lnTo>
                    <a:pt x="9502140" y="4122420"/>
                  </a:lnTo>
                  <a:lnTo>
                    <a:pt x="5987795" y="4122420"/>
                  </a:lnTo>
                  <a:lnTo>
                    <a:pt x="5927105" y="4119720"/>
                  </a:lnTo>
                  <a:lnTo>
                    <a:pt x="5869526" y="4111907"/>
                  </a:lnTo>
                  <a:lnTo>
                    <a:pt x="5815830" y="4099404"/>
                  </a:lnTo>
                  <a:lnTo>
                    <a:pt x="5766789" y="4082637"/>
                  </a:lnTo>
                  <a:lnTo>
                    <a:pt x="5723175" y="4062031"/>
                  </a:lnTo>
                  <a:lnTo>
                    <a:pt x="5685760" y="4038011"/>
                  </a:lnTo>
                  <a:lnTo>
                    <a:pt x="5655316" y="4011003"/>
                  </a:lnTo>
                  <a:lnTo>
                    <a:pt x="5618427" y="3949721"/>
                  </a:lnTo>
                  <a:lnTo>
                    <a:pt x="5613527" y="3916299"/>
                  </a:lnTo>
                  <a:lnTo>
                    <a:pt x="5613527" y="3297935"/>
                  </a:lnTo>
                  <a:lnTo>
                    <a:pt x="2473452" y="3297935"/>
                  </a:lnTo>
                  <a:lnTo>
                    <a:pt x="2473452" y="4122420"/>
                  </a:lnTo>
                  <a:lnTo>
                    <a:pt x="0" y="2061209"/>
                  </a:lnTo>
                  <a:close/>
                </a:path>
                <a:path w="11976100" h="4947285">
                  <a:moveTo>
                    <a:pt x="6362064" y="1030604"/>
                  </a:moveTo>
                  <a:lnTo>
                    <a:pt x="6362064" y="1648967"/>
                  </a:lnTo>
                </a:path>
                <a:path w="11976100" h="4947285">
                  <a:moveTo>
                    <a:pt x="5613527" y="1442846"/>
                  </a:moveTo>
                  <a:lnTo>
                    <a:pt x="5613527" y="329793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214498" y="1881962"/>
            <a:ext cx="37712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Ειδικότητες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και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αριθμός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Στελεχών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των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lang="el-GR" altLang=""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Κοινότητας: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8545" y="2376170"/>
            <a:ext cx="2456815" cy="192278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60960" indent="-58420">
              <a:lnSpc>
                <a:spcPct val="100000"/>
              </a:lnSpc>
              <a:spcBef>
                <a:spcPts val="105"/>
              </a:spcBef>
              <a:buSzPct val="93000"/>
              <a:buChar char="•"/>
              <a:tabLst>
                <a:tab pos="6096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Κοινωνικοί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Λειτουργοί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Ψυχολόγοι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Κοινωνικοί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Επιστήμονες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325" indent="-58420">
              <a:lnSpc>
                <a:spcPct val="100000"/>
              </a:lnSpc>
              <a:buSzPct val="93000"/>
              <a:buChar char="•"/>
              <a:tabLst>
                <a:tab pos="60325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ΔΕ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Βοηθητικών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Εργασιών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Βοηθητικό</a:t>
            </a:r>
            <a:r>
              <a:rPr sz="1400" spc="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Προσωπικό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Διαμεσολαβητής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Νομικός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60960" indent="-58420">
              <a:lnSpc>
                <a:spcPct val="100000"/>
              </a:lnSpc>
              <a:buSzPct val="93000"/>
              <a:buChar char="•"/>
              <a:tabLst>
                <a:tab pos="6096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Γραμματέας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1153" y="2845409"/>
            <a:ext cx="4572000" cy="14535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68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Επάρκεια</a:t>
            </a:r>
            <a:r>
              <a:rPr sz="1400" u="sng" spc="-4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Στελεχών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και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Ελλείψεις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 marR="5080" indent="30480">
              <a:lnSpc>
                <a:spcPct val="100000"/>
              </a:lnSpc>
              <a:spcBef>
                <a:spcPts val="580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Σχεδόν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50%των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παρουσιάζει ελλείψεις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στο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Προσωπικό</a:t>
            </a:r>
            <a:r>
              <a:rPr sz="14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ιδιαίτερα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στις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εξής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ειδικότητες: Ψυχολόγους,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Νομικούς,</a:t>
            </a:r>
            <a:r>
              <a:rPr sz="1400" spc="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Οικονομολόγους,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Λογιστές,</a:t>
            </a:r>
            <a:r>
              <a:rPr lang="el-GR" altLang="" sz="14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Διερμηνείς,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Διοικητικοί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Υπάλληλοι,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Παιδαγωγοί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εργασιακοί</a:t>
            </a:r>
            <a:r>
              <a:rPr sz="1400" spc="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Σύμβουλοι.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366" rIns="0" bIns="0" rtlCol="0">
            <a:spAutoFit/>
          </a:bodyPr>
          <a:lstStyle/>
          <a:p>
            <a:pPr marL="106934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Στελέχωση</a:t>
            </a:r>
            <a:r>
              <a:rPr sz="2800" spc="-50" dirty="0"/>
              <a:t> </a:t>
            </a:r>
            <a:r>
              <a:rPr sz="2800" dirty="0"/>
              <a:t>και</a:t>
            </a:r>
            <a:r>
              <a:rPr sz="2800" spc="-30" dirty="0"/>
              <a:t> </a:t>
            </a:r>
            <a:r>
              <a:rPr sz="2800" dirty="0"/>
              <a:t>Επάρκεια</a:t>
            </a:r>
            <a:r>
              <a:rPr sz="2800" spc="-65" dirty="0"/>
              <a:t> </a:t>
            </a:r>
            <a:r>
              <a:rPr sz="2800" spc="-10" dirty="0"/>
              <a:t>προσωπικού</a:t>
            </a:r>
            <a:endParaRPr sz="2800"/>
          </a:p>
        </p:txBody>
      </p:sp>
      <p:grpSp>
        <p:nvGrpSpPr>
          <p:cNvPr id="14" name="object 14"/>
          <p:cNvGrpSpPr/>
          <p:nvPr/>
        </p:nvGrpSpPr>
        <p:grpSpPr>
          <a:xfrm>
            <a:off x="10267188" y="-9144"/>
            <a:ext cx="948055" cy="1289685"/>
            <a:chOff x="10267188" y="-9144"/>
            <a:chExt cx="948055" cy="1289685"/>
          </a:xfrm>
        </p:grpSpPr>
        <p:sp>
          <p:nvSpPr>
            <p:cNvPr id="15" name="object 15"/>
            <p:cNvSpPr/>
            <p:nvPr/>
          </p:nvSpPr>
          <p:spPr>
            <a:xfrm>
              <a:off x="10335133" y="761"/>
              <a:ext cx="870585" cy="1270000"/>
            </a:xfrm>
            <a:custGeom>
              <a:avLst/>
              <a:gdLst/>
              <a:ahLst/>
              <a:cxnLst/>
              <a:rect l="l" t="t" r="r" b="b"/>
              <a:pathLst>
                <a:path w="870584" h="1270000">
                  <a:moveTo>
                    <a:pt x="812038" y="0"/>
                  </a:moveTo>
                  <a:lnTo>
                    <a:pt x="115950" y="0"/>
                  </a:lnTo>
                  <a:lnTo>
                    <a:pt x="93380" y="4550"/>
                  </a:lnTo>
                  <a:lnTo>
                    <a:pt x="74929" y="16970"/>
                  </a:lnTo>
                  <a:lnTo>
                    <a:pt x="62480" y="35415"/>
                  </a:lnTo>
                  <a:lnTo>
                    <a:pt x="57912" y="58039"/>
                  </a:lnTo>
                  <a:lnTo>
                    <a:pt x="57912" y="1153414"/>
                  </a:lnTo>
                  <a:lnTo>
                    <a:pt x="0" y="1153414"/>
                  </a:lnTo>
                  <a:lnTo>
                    <a:pt x="11275" y="1155707"/>
                  </a:lnTo>
                  <a:lnTo>
                    <a:pt x="20478" y="1161954"/>
                  </a:lnTo>
                  <a:lnTo>
                    <a:pt x="26681" y="1171201"/>
                  </a:lnTo>
                  <a:lnTo>
                    <a:pt x="28956" y="1182497"/>
                  </a:lnTo>
                  <a:lnTo>
                    <a:pt x="26681" y="1193772"/>
                  </a:lnTo>
                  <a:lnTo>
                    <a:pt x="20478" y="1202975"/>
                  </a:lnTo>
                  <a:lnTo>
                    <a:pt x="11275" y="1209178"/>
                  </a:lnTo>
                  <a:lnTo>
                    <a:pt x="0" y="1211453"/>
                  </a:lnTo>
                  <a:lnTo>
                    <a:pt x="57912" y="1211453"/>
                  </a:lnTo>
                  <a:lnTo>
                    <a:pt x="53363" y="1234076"/>
                  </a:lnTo>
                  <a:lnTo>
                    <a:pt x="40957" y="1252521"/>
                  </a:lnTo>
                  <a:lnTo>
                    <a:pt x="22550" y="1264941"/>
                  </a:lnTo>
                  <a:lnTo>
                    <a:pt x="0" y="1269492"/>
                  </a:lnTo>
                  <a:lnTo>
                    <a:pt x="696087" y="1269492"/>
                  </a:lnTo>
                  <a:lnTo>
                    <a:pt x="718637" y="1264941"/>
                  </a:lnTo>
                  <a:lnTo>
                    <a:pt x="737044" y="1252521"/>
                  </a:lnTo>
                  <a:lnTo>
                    <a:pt x="749450" y="1234076"/>
                  </a:lnTo>
                  <a:lnTo>
                    <a:pt x="753999" y="1211453"/>
                  </a:lnTo>
                  <a:lnTo>
                    <a:pt x="753999" y="116078"/>
                  </a:lnTo>
                  <a:lnTo>
                    <a:pt x="115950" y="116078"/>
                  </a:lnTo>
                  <a:lnTo>
                    <a:pt x="104675" y="113784"/>
                  </a:lnTo>
                  <a:lnTo>
                    <a:pt x="95472" y="107537"/>
                  </a:lnTo>
                  <a:lnTo>
                    <a:pt x="89269" y="98290"/>
                  </a:lnTo>
                  <a:lnTo>
                    <a:pt x="86995" y="86995"/>
                  </a:lnTo>
                  <a:lnTo>
                    <a:pt x="89269" y="75719"/>
                  </a:lnTo>
                  <a:lnTo>
                    <a:pt x="95472" y="66516"/>
                  </a:lnTo>
                  <a:lnTo>
                    <a:pt x="104675" y="60313"/>
                  </a:lnTo>
                  <a:lnTo>
                    <a:pt x="115950" y="58039"/>
                  </a:lnTo>
                  <a:lnTo>
                    <a:pt x="870076" y="58039"/>
                  </a:lnTo>
                  <a:lnTo>
                    <a:pt x="865526" y="35415"/>
                  </a:lnTo>
                  <a:lnTo>
                    <a:pt x="853106" y="16970"/>
                  </a:lnTo>
                  <a:lnTo>
                    <a:pt x="834661" y="4550"/>
                  </a:lnTo>
                  <a:lnTo>
                    <a:pt x="812038" y="0"/>
                  </a:lnTo>
                  <a:close/>
                </a:path>
                <a:path w="870584" h="1270000">
                  <a:moveTo>
                    <a:pt x="870076" y="58039"/>
                  </a:moveTo>
                  <a:lnTo>
                    <a:pt x="173990" y="58039"/>
                  </a:lnTo>
                  <a:lnTo>
                    <a:pt x="169439" y="80609"/>
                  </a:lnTo>
                  <a:lnTo>
                    <a:pt x="157019" y="99060"/>
                  </a:lnTo>
                  <a:lnTo>
                    <a:pt x="138574" y="111509"/>
                  </a:lnTo>
                  <a:lnTo>
                    <a:pt x="115950" y="116078"/>
                  </a:lnTo>
                  <a:lnTo>
                    <a:pt x="812038" y="116078"/>
                  </a:lnTo>
                  <a:lnTo>
                    <a:pt x="834661" y="111509"/>
                  </a:lnTo>
                  <a:lnTo>
                    <a:pt x="853106" y="99060"/>
                  </a:lnTo>
                  <a:lnTo>
                    <a:pt x="865526" y="80609"/>
                  </a:lnTo>
                  <a:lnTo>
                    <a:pt x="870076" y="5803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277094" y="58800"/>
              <a:ext cx="232410" cy="1211580"/>
            </a:xfrm>
            <a:custGeom>
              <a:avLst/>
              <a:gdLst/>
              <a:ahLst/>
              <a:cxnLst/>
              <a:rect l="l" t="t" r="r" b="b"/>
              <a:pathLst>
                <a:path w="232409" h="1211580">
                  <a:moveTo>
                    <a:pt x="232028" y="0"/>
                  </a:moveTo>
                  <a:lnTo>
                    <a:pt x="173989" y="0"/>
                  </a:lnTo>
                  <a:lnTo>
                    <a:pt x="162714" y="2274"/>
                  </a:lnTo>
                  <a:lnTo>
                    <a:pt x="153511" y="8477"/>
                  </a:lnTo>
                  <a:lnTo>
                    <a:pt x="147308" y="17680"/>
                  </a:lnTo>
                  <a:lnTo>
                    <a:pt x="145033" y="28955"/>
                  </a:lnTo>
                  <a:lnTo>
                    <a:pt x="147308" y="40251"/>
                  </a:lnTo>
                  <a:lnTo>
                    <a:pt x="153511" y="49498"/>
                  </a:lnTo>
                  <a:lnTo>
                    <a:pt x="162714" y="55745"/>
                  </a:lnTo>
                  <a:lnTo>
                    <a:pt x="173989" y="58039"/>
                  </a:lnTo>
                  <a:lnTo>
                    <a:pt x="196613" y="53470"/>
                  </a:lnTo>
                  <a:lnTo>
                    <a:pt x="215058" y="41021"/>
                  </a:lnTo>
                  <a:lnTo>
                    <a:pt x="227478" y="22570"/>
                  </a:lnTo>
                  <a:lnTo>
                    <a:pt x="232028" y="0"/>
                  </a:lnTo>
                  <a:close/>
                </a:path>
                <a:path w="232409" h="1211580">
                  <a:moveTo>
                    <a:pt x="58038" y="1095375"/>
                  </a:moveTo>
                  <a:lnTo>
                    <a:pt x="35415" y="1099943"/>
                  </a:lnTo>
                  <a:lnTo>
                    <a:pt x="16970" y="1112393"/>
                  </a:lnTo>
                  <a:lnTo>
                    <a:pt x="4550" y="1130843"/>
                  </a:lnTo>
                  <a:lnTo>
                    <a:pt x="0" y="1153414"/>
                  </a:lnTo>
                  <a:lnTo>
                    <a:pt x="4550" y="1176037"/>
                  </a:lnTo>
                  <a:lnTo>
                    <a:pt x="16970" y="1194482"/>
                  </a:lnTo>
                  <a:lnTo>
                    <a:pt x="35415" y="1206902"/>
                  </a:lnTo>
                  <a:lnTo>
                    <a:pt x="58038" y="1211452"/>
                  </a:lnTo>
                  <a:lnTo>
                    <a:pt x="80589" y="1206902"/>
                  </a:lnTo>
                  <a:lnTo>
                    <a:pt x="98996" y="1194482"/>
                  </a:lnTo>
                  <a:lnTo>
                    <a:pt x="111402" y="1176037"/>
                  </a:lnTo>
                  <a:lnTo>
                    <a:pt x="115950" y="1153414"/>
                  </a:lnTo>
                  <a:lnTo>
                    <a:pt x="58038" y="1153414"/>
                  </a:lnTo>
                  <a:lnTo>
                    <a:pt x="69314" y="1151139"/>
                  </a:lnTo>
                  <a:lnTo>
                    <a:pt x="78517" y="1144936"/>
                  </a:lnTo>
                  <a:lnTo>
                    <a:pt x="84720" y="1135733"/>
                  </a:lnTo>
                  <a:lnTo>
                    <a:pt x="86995" y="1124458"/>
                  </a:lnTo>
                  <a:lnTo>
                    <a:pt x="84720" y="1113162"/>
                  </a:lnTo>
                  <a:lnTo>
                    <a:pt x="78517" y="1103915"/>
                  </a:lnTo>
                  <a:lnTo>
                    <a:pt x="69314" y="1097668"/>
                  </a:lnTo>
                  <a:lnTo>
                    <a:pt x="58038" y="1095375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77094" y="761"/>
              <a:ext cx="928369" cy="1270000"/>
            </a:xfrm>
            <a:custGeom>
              <a:avLst/>
              <a:gdLst/>
              <a:ahLst/>
              <a:cxnLst/>
              <a:rect l="l" t="t" r="r" b="b"/>
              <a:pathLst>
                <a:path w="928370" h="1270000">
                  <a:moveTo>
                    <a:pt x="115950" y="1153414"/>
                  </a:moveTo>
                  <a:lnTo>
                    <a:pt x="115950" y="58039"/>
                  </a:lnTo>
                  <a:lnTo>
                    <a:pt x="120519" y="35415"/>
                  </a:lnTo>
                  <a:lnTo>
                    <a:pt x="132968" y="16970"/>
                  </a:lnTo>
                  <a:lnTo>
                    <a:pt x="151419" y="4550"/>
                  </a:lnTo>
                  <a:lnTo>
                    <a:pt x="173989" y="0"/>
                  </a:lnTo>
                  <a:lnTo>
                    <a:pt x="870076" y="0"/>
                  </a:lnTo>
                  <a:lnTo>
                    <a:pt x="892700" y="4550"/>
                  </a:lnTo>
                  <a:lnTo>
                    <a:pt x="911145" y="16970"/>
                  </a:lnTo>
                  <a:lnTo>
                    <a:pt x="923565" y="35415"/>
                  </a:lnTo>
                  <a:lnTo>
                    <a:pt x="928115" y="58039"/>
                  </a:lnTo>
                  <a:lnTo>
                    <a:pt x="923565" y="80609"/>
                  </a:lnTo>
                  <a:lnTo>
                    <a:pt x="911145" y="99060"/>
                  </a:lnTo>
                  <a:lnTo>
                    <a:pt x="892700" y="111509"/>
                  </a:lnTo>
                  <a:lnTo>
                    <a:pt x="870076" y="116078"/>
                  </a:lnTo>
                  <a:lnTo>
                    <a:pt x="812037" y="116078"/>
                  </a:lnTo>
                  <a:lnTo>
                    <a:pt x="812037" y="1211453"/>
                  </a:lnTo>
                  <a:lnTo>
                    <a:pt x="807489" y="1234076"/>
                  </a:lnTo>
                  <a:lnTo>
                    <a:pt x="795083" y="1252521"/>
                  </a:lnTo>
                  <a:lnTo>
                    <a:pt x="776676" y="1264941"/>
                  </a:lnTo>
                  <a:lnTo>
                    <a:pt x="754126" y="1269492"/>
                  </a:lnTo>
                  <a:lnTo>
                    <a:pt x="58038" y="1269492"/>
                  </a:lnTo>
                  <a:lnTo>
                    <a:pt x="35415" y="1264941"/>
                  </a:lnTo>
                  <a:lnTo>
                    <a:pt x="16970" y="1252521"/>
                  </a:lnTo>
                  <a:lnTo>
                    <a:pt x="4550" y="1234076"/>
                  </a:lnTo>
                  <a:lnTo>
                    <a:pt x="0" y="1211453"/>
                  </a:lnTo>
                  <a:lnTo>
                    <a:pt x="4550" y="1188882"/>
                  </a:lnTo>
                  <a:lnTo>
                    <a:pt x="16970" y="1170432"/>
                  </a:lnTo>
                  <a:lnTo>
                    <a:pt x="35415" y="1157982"/>
                  </a:lnTo>
                  <a:lnTo>
                    <a:pt x="58038" y="1153414"/>
                  </a:lnTo>
                  <a:lnTo>
                    <a:pt x="115950" y="1153414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2222" y="-9144"/>
              <a:ext cx="106806" cy="1358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51084" y="116840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638048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25227" y="1144269"/>
              <a:ext cx="77724" cy="13588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7659" y="190500"/>
            <a:ext cx="1612392" cy="595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016" y="4549140"/>
            <a:ext cx="2945892" cy="357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611" y="5739384"/>
            <a:ext cx="3253740" cy="443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5959" y="4998720"/>
            <a:ext cx="1362455" cy="5943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891" rIns="0" bIns="0" rtlCol="0">
            <a:spAutoFit/>
          </a:bodyPr>
          <a:lstStyle/>
          <a:p>
            <a:pPr marL="199199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Κατάρτιση</a:t>
            </a:r>
            <a:r>
              <a:rPr sz="2800" spc="-25" dirty="0"/>
              <a:t> </a:t>
            </a:r>
            <a:r>
              <a:rPr sz="2800" dirty="0"/>
              <a:t>-</a:t>
            </a:r>
            <a:r>
              <a:rPr sz="2800" spc="480" dirty="0"/>
              <a:t> </a:t>
            </a:r>
            <a:r>
              <a:rPr sz="2800" spc="-10" dirty="0"/>
              <a:t>Επιμόρφωση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875" y="2188464"/>
            <a:ext cx="7262622" cy="41551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7844" y="1402067"/>
            <a:ext cx="6938009" cy="6393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66571" y="1533905"/>
            <a:ext cx="6275070" cy="417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Ανάγκες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8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επιμόρφωση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αφορούν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προνοιακά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επιδόματα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αφορούν Παραδοτέα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του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ΚΚ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Ενιαίο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Γεωπληροφοριακό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Σύστημα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αφορούν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ΚΕΑ/ΕΕΑ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αφορούν </a:t>
            </a:r>
            <a:r>
              <a:rPr lang="el-GR" altLang="" sz="1600" spc="-10" dirty="0">
                <a:latin typeface="Bahnschrift" panose="020B0502040204020203"/>
                <a:cs typeface="Bahnschrift" panose="020B0502040204020203"/>
              </a:rPr>
              <a:t>ρομά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αφορούν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μετανάστες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marR="5080" indent="-172720">
              <a:lnSpc>
                <a:spcPct val="150000"/>
              </a:lnSpc>
              <a:spcBef>
                <a:spcPts val="5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αφορούν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την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παιδική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προστασία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την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lang="el-GR" altLang="" sz="1600" spc="-40" dirty="0">
                <a:latin typeface="Bahnschrift" panose="020B0502040204020203"/>
                <a:cs typeface="Bahnschrift" panose="020B0502040204020203"/>
              </a:rPr>
              <a:t>υ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ποστήριξη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σε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συμβουλευτικής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847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αφορούν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την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ενδοοικογενειακή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βία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22052" y="-9144"/>
            <a:ext cx="948055" cy="1234440"/>
            <a:chOff x="10322052" y="-9144"/>
            <a:chExt cx="948055" cy="1234440"/>
          </a:xfrm>
        </p:grpSpPr>
        <p:sp>
          <p:nvSpPr>
            <p:cNvPr id="11" name="object 11"/>
            <p:cNvSpPr/>
            <p:nvPr/>
          </p:nvSpPr>
          <p:spPr>
            <a:xfrm>
              <a:off x="10389997" y="761"/>
              <a:ext cx="870585" cy="1214755"/>
            </a:xfrm>
            <a:custGeom>
              <a:avLst/>
              <a:gdLst/>
              <a:ahLst/>
              <a:cxnLst/>
              <a:rect l="l" t="t" r="r" b="b"/>
              <a:pathLst>
                <a:path w="870584" h="1214755">
                  <a:moveTo>
                    <a:pt x="812037" y="0"/>
                  </a:moveTo>
                  <a:lnTo>
                    <a:pt x="115950" y="0"/>
                  </a:lnTo>
                  <a:lnTo>
                    <a:pt x="93380" y="4550"/>
                  </a:lnTo>
                  <a:lnTo>
                    <a:pt x="74929" y="16970"/>
                  </a:lnTo>
                  <a:lnTo>
                    <a:pt x="62480" y="35415"/>
                  </a:lnTo>
                  <a:lnTo>
                    <a:pt x="57911" y="58039"/>
                  </a:lnTo>
                  <a:lnTo>
                    <a:pt x="57911" y="1098677"/>
                  </a:lnTo>
                  <a:lnTo>
                    <a:pt x="624" y="1098677"/>
                  </a:lnTo>
                  <a:lnTo>
                    <a:pt x="11275" y="1100843"/>
                  </a:lnTo>
                  <a:lnTo>
                    <a:pt x="20478" y="1107090"/>
                  </a:lnTo>
                  <a:lnTo>
                    <a:pt x="26681" y="1116337"/>
                  </a:lnTo>
                  <a:lnTo>
                    <a:pt x="28955" y="1127633"/>
                  </a:lnTo>
                  <a:lnTo>
                    <a:pt x="26681" y="1138908"/>
                  </a:lnTo>
                  <a:lnTo>
                    <a:pt x="20478" y="1148111"/>
                  </a:lnTo>
                  <a:lnTo>
                    <a:pt x="11275" y="1154314"/>
                  </a:lnTo>
                  <a:lnTo>
                    <a:pt x="0" y="1156589"/>
                  </a:lnTo>
                  <a:lnTo>
                    <a:pt x="57911" y="1156589"/>
                  </a:lnTo>
                  <a:lnTo>
                    <a:pt x="53363" y="1179212"/>
                  </a:lnTo>
                  <a:lnTo>
                    <a:pt x="40957" y="1197657"/>
                  </a:lnTo>
                  <a:lnTo>
                    <a:pt x="22550" y="1210077"/>
                  </a:lnTo>
                  <a:lnTo>
                    <a:pt x="0" y="1214628"/>
                  </a:lnTo>
                  <a:lnTo>
                    <a:pt x="696086" y="1214628"/>
                  </a:lnTo>
                  <a:lnTo>
                    <a:pt x="718637" y="1210077"/>
                  </a:lnTo>
                  <a:lnTo>
                    <a:pt x="737044" y="1197657"/>
                  </a:lnTo>
                  <a:lnTo>
                    <a:pt x="749450" y="1179212"/>
                  </a:lnTo>
                  <a:lnTo>
                    <a:pt x="753999" y="1156589"/>
                  </a:lnTo>
                  <a:lnTo>
                    <a:pt x="753999" y="115951"/>
                  </a:lnTo>
                  <a:lnTo>
                    <a:pt x="115950" y="115951"/>
                  </a:lnTo>
                  <a:lnTo>
                    <a:pt x="104675" y="113676"/>
                  </a:lnTo>
                  <a:lnTo>
                    <a:pt x="95472" y="107473"/>
                  </a:lnTo>
                  <a:lnTo>
                    <a:pt x="89269" y="98270"/>
                  </a:lnTo>
                  <a:lnTo>
                    <a:pt x="86995" y="86995"/>
                  </a:lnTo>
                  <a:lnTo>
                    <a:pt x="89269" y="75719"/>
                  </a:lnTo>
                  <a:lnTo>
                    <a:pt x="95472" y="66516"/>
                  </a:lnTo>
                  <a:lnTo>
                    <a:pt x="104675" y="60313"/>
                  </a:lnTo>
                  <a:lnTo>
                    <a:pt x="115950" y="58039"/>
                  </a:lnTo>
                  <a:lnTo>
                    <a:pt x="870076" y="58039"/>
                  </a:lnTo>
                  <a:lnTo>
                    <a:pt x="865526" y="35415"/>
                  </a:lnTo>
                  <a:lnTo>
                    <a:pt x="853106" y="16970"/>
                  </a:lnTo>
                  <a:lnTo>
                    <a:pt x="834661" y="4550"/>
                  </a:lnTo>
                  <a:lnTo>
                    <a:pt x="812037" y="0"/>
                  </a:lnTo>
                  <a:close/>
                </a:path>
                <a:path w="870584" h="1214755">
                  <a:moveTo>
                    <a:pt x="870076" y="58039"/>
                  </a:moveTo>
                  <a:lnTo>
                    <a:pt x="173989" y="58039"/>
                  </a:lnTo>
                  <a:lnTo>
                    <a:pt x="169439" y="80589"/>
                  </a:lnTo>
                  <a:lnTo>
                    <a:pt x="157019" y="98996"/>
                  </a:lnTo>
                  <a:lnTo>
                    <a:pt x="138574" y="111402"/>
                  </a:lnTo>
                  <a:lnTo>
                    <a:pt x="115950" y="115951"/>
                  </a:lnTo>
                  <a:lnTo>
                    <a:pt x="812037" y="115951"/>
                  </a:lnTo>
                  <a:lnTo>
                    <a:pt x="834661" y="111402"/>
                  </a:lnTo>
                  <a:lnTo>
                    <a:pt x="853106" y="98996"/>
                  </a:lnTo>
                  <a:lnTo>
                    <a:pt x="865526" y="80589"/>
                  </a:lnTo>
                  <a:lnTo>
                    <a:pt x="870076" y="5803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31958" y="58800"/>
              <a:ext cx="232410" cy="1156970"/>
            </a:xfrm>
            <a:custGeom>
              <a:avLst/>
              <a:gdLst/>
              <a:ahLst/>
              <a:cxnLst/>
              <a:rect l="l" t="t" r="r" b="b"/>
              <a:pathLst>
                <a:path w="232409" h="1156970">
                  <a:moveTo>
                    <a:pt x="232028" y="0"/>
                  </a:moveTo>
                  <a:lnTo>
                    <a:pt x="173990" y="0"/>
                  </a:lnTo>
                  <a:lnTo>
                    <a:pt x="162714" y="2274"/>
                  </a:lnTo>
                  <a:lnTo>
                    <a:pt x="153511" y="8477"/>
                  </a:lnTo>
                  <a:lnTo>
                    <a:pt x="147308" y="17680"/>
                  </a:lnTo>
                  <a:lnTo>
                    <a:pt x="145034" y="28955"/>
                  </a:lnTo>
                  <a:lnTo>
                    <a:pt x="147308" y="40231"/>
                  </a:lnTo>
                  <a:lnTo>
                    <a:pt x="153511" y="49434"/>
                  </a:lnTo>
                  <a:lnTo>
                    <a:pt x="162714" y="55637"/>
                  </a:lnTo>
                  <a:lnTo>
                    <a:pt x="173990" y="57912"/>
                  </a:lnTo>
                  <a:lnTo>
                    <a:pt x="196613" y="53363"/>
                  </a:lnTo>
                  <a:lnTo>
                    <a:pt x="215058" y="40957"/>
                  </a:lnTo>
                  <a:lnTo>
                    <a:pt x="227478" y="22550"/>
                  </a:lnTo>
                  <a:lnTo>
                    <a:pt x="232028" y="0"/>
                  </a:lnTo>
                  <a:close/>
                </a:path>
                <a:path w="232409" h="1156970">
                  <a:moveTo>
                    <a:pt x="58039" y="1040638"/>
                  </a:moveTo>
                  <a:lnTo>
                    <a:pt x="35415" y="1045186"/>
                  </a:lnTo>
                  <a:lnTo>
                    <a:pt x="16970" y="1057592"/>
                  </a:lnTo>
                  <a:lnTo>
                    <a:pt x="4550" y="1075999"/>
                  </a:lnTo>
                  <a:lnTo>
                    <a:pt x="0" y="1098550"/>
                  </a:lnTo>
                  <a:lnTo>
                    <a:pt x="4550" y="1121173"/>
                  </a:lnTo>
                  <a:lnTo>
                    <a:pt x="16970" y="1139618"/>
                  </a:lnTo>
                  <a:lnTo>
                    <a:pt x="35415" y="1152038"/>
                  </a:lnTo>
                  <a:lnTo>
                    <a:pt x="58039" y="1156589"/>
                  </a:lnTo>
                  <a:lnTo>
                    <a:pt x="80589" y="1152038"/>
                  </a:lnTo>
                  <a:lnTo>
                    <a:pt x="98996" y="1139618"/>
                  </a:lnTo>
                  <a:lnTo>
                    <a:pt x="111402" y="1121173"/>
                  </a:lnTo>
                  <a:lnTo>
                    <a:pt x="115950" y="1098550"/>
                  </a:lnTo>
                  <a:lnTo>
                    <a:pt x="58039" y="1098550"/>
                  </a:lnTo>
                  <a:lnTo>
                    <a:pt x="69314" y="1096275"/>
                  </a:lnTo>
                  <a:lnTo>
                    <a:pt x="78517" y="1090072"/>
                  </a:lnTo>
                  <a:lnTo>
                    <a:pt x="84720" y="1080869"/>
                  </a:lnTo>
                  <a:lnTo>
                    <a:pt x="86995" y="1069594"/>
                  </a:lnTo>
                  <a:lnTo>
                    <a:pt x="84720" y="1058318"/>
                  </a:lnTo>
                  <a:lnTo>
                    <a:pt x="78517" y="1049115"/>
                  </a:lnTo>
                  <a:lnTo>
                    <a:pt x="69314" y="1042912"/>
                  </a:lnTo>
                  <a:lnTo>
                    <a:pt x="58039" y="1040638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31958" y="761"/>
              <a:ext cx="928369" cy="1214755"/>
            </a:xfrm>
            <a:custGeom>
              <a:avLst/>
              <a:gdLst/>
              <a:ahLst/>
              <a:cxnLst/>
              <a:rect l="l" t="t" r="r" b="b"/>
              <a:pathLst>
                <a:path w="928370" h="1214755">
                  <a:moveTo>
                    <a:pt x="115950" y="1098677"/>
                  </a:moveTo>
                  <a:lnTo>
                    <a:pt x="115950" y="58039"/>
                  </a:lnTo>
                  <a:lnTo>
                    <a:pt x="120519" y="35415"/>
                  </a:lnTo>
                  <a:lnTo>
                    <a:pt x="132969" y="16970"/>
                  </a:lnTo>
                  <a:lnTo>
                    <a:pt x="151419" y="4550"/>
                  </a:lnTo>
                  <a:lnTo>
                    <a:pt x="173990" y="0"/>
                  </a:lnTo>
                  <a:lnTo>
                    <a:pt x="870076" y="0"/>
                  </a:lnTo>
                  <a:lnTo>
                    <a:pt x="892700" y="4550"/>
                  </a:lnTo>
                  <a:lnTo>
                    <a:pt x="911145" y="16970"/>
                  </a:lnTo>
                  <a:lnTo>
                    <a:pt x="923565" y="35415"/>
                  </a:lnTo>
                  <a:lnTo>
                    <a:pt x="928116" y="58039"/>
                  </a:lnTo>
                  <a:lnTo>
                    <a:pt x="923565" y="80589"/>
                  </a:lnTo>
                  <a:lnTo>
                    <a:pt x="911145" y="98996"/>
                  </a:lnTo>
                  <a:lnTo>
                    <a:pt x="892700" y="111402"/>
                  </a:lnTo>
                  <a:lnTo>
                    <a:pt x="870076" y="115951"/>
                  </a:lnTo>
                  <a:lnTo>
                    <a:pt x="812038" y="115951"/>
                  </a:lnTo>
                  <a:lnTo>
                    <a:pt x="812038" y="1156589"/>
                  </a:lnTo>
                  <a:lnTo>
                    <a:pt x="807489" y="1179212"/>
                  </a:lnTo>
                  <a:lnTo>
                    <a:pt x="795083" y="1197657"/>
                  </a:lnTo>
                  <a:lnTo>
                    <a:pt x="776676" y="1210077"/>
                  </a:lnTo>
                  <a:lnTo>
                    <a:pt x="754126" y="1214628"/>
                  </a:lnTo>
                  <a:lnTo>
                    <a:pt x="58039" y="1214628"/>
                  </a:lnTo>
                  <a:lnTo>
                    <a:pt x="35415" y="1210077"/>
                  </a:lnTo>
                  <a:lnTo>
                    <a:pt x="16970" y="1197657"/>
                  </a:lnTo>
                  <a:lnTo>
                    <a:pt x="4550" y="1179212"/>
                  </a:lnTo>
                  <a:lnTo>
                    <a:pt x="0" y="1156589"/>
                  </a:lnTo>
                  <a:lnTo>
                    <a:pt x="4550" y="1134038"/>
                  </a:lnTo>
                  <a:lnTo>
                    <a:pt x="16970" y="1115631"/>
                  </a:lnTo>
                  <a:lnTo>
                    <a:pt x="35415" y="1103225"/>
                  </a:lnTo>
                  <a:lnTo>
                    <a:pt x="58039" y="1098677"/>
                  </a:lnTo>
                  <a:lnTo>
                    <a:pt x="115950" y="1098677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7086" y="-9144"/>
              <a:ext cx="106806" cy="1357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505948" y="116712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638048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80091" y="1089533"/>
              <a:ext cx="77723" cy="13576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Ευρωπαϊκό</a:t>
            </a:r>
            <a:r>
              <a:rPr spc="-30" dirty="0"/>
              <a:t> Κοινωνικό</a:t>
            </a:r>
            <a:r>
              <a:rPr spc="-50" dirty="0"/>
              <a:t> </a:t>
            </a:r>
            <a:r>
              <a:rPr spc="-90" dirty="0"/>
              <a:t>Ταμείο</a:t>
            </a:r>
            <a:r>
              <a:rPr spc="-30" dirty="0"/>
              <a:t> </a:t>
            </a:r>
            <a:r>
              <a:rPr spc="-165" dirty="0"/>
              <a:t>(ΕΚΤ</a:t>
            </a:r>
            <a:r>
              <a:rPr spc="-25" dirty="0"/>
              <a:t> </a:t>
            </a:r>
            <a:r>
              <a:rPr spc="-85" dirty="0"/>
              <a:t>+)</a:t>
            </a:r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5395" y="5417820"/>
            <a:ext cx="2075688" cy="2117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26295" y="5716523"/>
            <a:ext cx="2966085" cy="889000"/>
            <a:chOff x="9226295" y="5716523"/>
            <a:chExt cx="2966085" cy="889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5" y="6163055"/>
              <a:ext cx="2965704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7" y="5716523"/>
              <a:ext cx="1112520" cy="4907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48596" y="6612737"/>
            <a:ext cx="2677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78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Διασύνδεση</a:t>
            </a:r>
            <a:r>
              <a:rPr sz="2800" spc="-85" dirty="0"/>
              <a:t> </a:t>
            </a:r>
            <a:r>
              <a:rPr sz="2800" dirty="0"/>
              <a:t>και</a:t>
            </a:r>
            <a:r>
              <a:rPr sz="2800" spc="-45" dirty="0"/>
              <a:t> </a:t>
            </a:r>
            <a:r>
              <a:rPr sz="2800" dirty="0"/>
              <a:t>Σύμπραξη</a:t>
            </a:r>
            <a:r>
              <a:rPr sz="2800" spc="-70" dirty="0"/>
              <a:t> </a:t>
            </a:r>
            <a:r>
              <a:rPr sz="2800" dirty="0"/>
              <a:t>με</a:t>
            </a:r>
            <a:r>
              <a:rPr sz="2800" spc="-70" dirty="0"/>
              <a:t> </a:t>
            </a:r>
            <a:r>
              <a:rPr sz="2800" dirty="0"/>
              <a:t>άλλους</a:t>
            </a:r>
            <a:r>
              <a:rPr sz="2800" spc="-65" dirty="0"/>
              <a:t> </a:t>
            </a:r>
            <a:r>
              <a:rPr sz="2800" spc="-10" dirty="0"/>
              <a:t>Φορείς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1013460" y="1226819"/>
            <a:ext cx="8537575" cy="4375785"/>
            <a:chOff x="1013460" y="1226819"/>
            <a:chExt cx="8537575" cy="4375785"/>
          </a:xfrm>
        </p:grpSpPr>
        <p:sp>
          <p:nvSpPr>
            <p:cNvPr id="10" name="object 10"/>
            <p:cNvSpPr/>
            <p:nvPr/>
          </p:nvSpPr>
          <p:spPr>
            <a:xfrm>
              <a:off x="1023366" y="1236725"/>
              <a:ext cx="8517890" cy="593090"/>
            </a:xfrm>
            <a:custGeom>
              <a:avLst/>
              <a:gdLst/>
              <a:ahLst/>
              <a:cxnLst/>
              <a:rect l="l" t="t" r="r" b="b"/>
              <a:pathLst>
                <a:path w="8517890" h="593089">
                  <a:moveTo>
                    <a:pt x="8418830" y="0"/>
                  </a:moveTo>
                  <a:lnTo>
                    <a:pt x="98806" y="0"/>
                  </a:lnTo>
                  <a:lnTo>
                    <a:pt x="60345" y="7758"/>
                  </a:lnTo>
                  <a:lnTo>
                    <a:pt x="28938" y="28924"/>
                  </a:lnTo>
                  <a:lnTo>
                    <a:pt x="7764" y="60328"/>
                  </a:lnTo>
                  <a:lnTo>
                    <a:pt x="0" y="98806"/>
                  </a:lnTo>
                  <a:lnTo>
                    <a:pt x="0" y="494029"/>
                  </a:lnTo>
                  <a:lnTo>
                    <a:pt x="7764" y="532507"/>
                  </a:lnTo>
                  <a:lnTo>
                    <a:pt x="28938" y="563911"/>
                  </a:lnTo>
                  <a:lnTo>
                    <a:pt x="60345" y="585077"/>
                  </a:lnTo>
                  <a:lnTo>
                    <a:pt x="98806" y="592836"/>
                  </a:lnTo>
                  <a:lnTo>
                    <a:pt x="8418830" y="592836"/>
                  </a:lnTo>
                  <a:lnTo>
                    <a:pt x="8457307" y="585077"/>
                  </a:lnTo>
                  <a:lnTo>
                    <a:pt x="8488711" y="563911"/>
                  </a:lnTo>
                  <a:lnTo>
                    <a:pt x="8509877" y="532507"/>
                  </a:lnTo>
                  <a:lnTo>
                    <a:pt x="8517636" y="494029"/>
                  </a:lnTo>
                  <a:lnTo>
                    <a:pt x="8517636" y="98806"/>
                  </a:lnTo>
                  <a:lnTo>
                    <a:pt x="8509877" y="60328"/>
                  </a:lnTo>
                  <a:lnTo>
                    <a:pt x="8488711" y="28924"/>
                  </a:lnTo>
                  <a:lnTo>
                    <a:pt x="8457307" y="7758"/>
                  </a:lnTo>
                  <a:lnTo>
                    <a:pt x="8418830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23366" y="1236725"/>
              <a:ext cx="8517890" cy="593090"/>
            </a:xfrm>
            <a:custGeom>
              <a:avLst/>
              <a:gdLst/>
              <a:ahLst/>
              <a:cxnLst/>
              <a:rect l="l" t="t" r="r" b="b"/>
              <a:pathLst>
                <a:path w="8517890" h="593089">
                  <a:moveTo>
                    <a:pt x="0" y="98806"/>
                  </a:moveTo>
                  <a:lnTo>
                    <a:pt x="7764" y="60328"/>
                  </a:lnTo>
                  <a:lnTo>
                    <a:pt x="28938" y="28924"/>
                  </a:lnTo>
                  <a:lnTo>
                    <a:pt x="60345" y="7758"/>
                  </a:lnTo>
                  <a:lnTo>
                    <a:pt x="98806" y="0"/>
                  </a:lnTo>
                  <a:lnTo>
                    <a:pt x="8418830" y="0"/>
                  </a:lnTo>
                  <a:lnTo>
                    <a:pt x="8457307" y="7758"/>
                  </a:lnTo>
                  <a:lnTo>
                    <a:pt x="8488711" y="28924"/>
                  </a:lnTo>
                  <a:lnTo>
                    <a:pt x="8509877" y="60328"/>
                  </a:lnTo>
                  <a:lnTo>
                    <a:pt x="8517636" y="98806"/>
                  </a:lnTo>
                  <a:lnTo>
                    <a:pt x="8517636" y="494029"/>
                  </a:lnTo>
                  <a:lnTo>
                    <a:pt x="8509877" y="532507"/>
                  </a:lnTo>
                  <a:lnTo>
                    <a:pt x="8488711" y="563911"/>
                  </a:lnTo>
                  <a:lnTo>
                    <a:pt x="8457307" y="585077"/>
                  </a:lnTo>
                  <a:lnTo>
                    <a:pt x="8418830" y="592836"/>
                  </a:lnTo>
                  <a:lnTo>
                    <a:pt x="98806" y="592836"/>
                  </a:lnTo>
                  <a:lnTo>
                    <a:pt x="60345" y="585077"/>
                  </a:lnTo>
                  <a:lnTo>
                    <a:pt x="28938" y="563911"/>
                  </a:lnTo>
                  <a:lnTo>
                    <a:pt x="7764" y="532507"/>
                  </a:lnTo>
                  <a:lnTo>
                    <a:pt x="0" y="494029"/>
                  </a:lnTo>
                  <a:lnTo>
                    <a:pt x="0" y="98806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3366" y="1870709"/>
              <a:ext cx="8517890" cy="421005"/>
            </a:xfrm>
            <a:custGeom>
              <a:avLst/>
              <a:gdLst/>
              <a:ahLst/>
              <a:cxnLst/>
              <a:rect l="l" t="t" r="r" b="b"/>
              <a:pathLst>
                <a:path w="8517890" h="421005">
                  <a:moveTo>
                    <a:pt x="8447532" y="0"/>
                  </a:moveTo>
                  <a:lnTo>
                    <a:pt x="70103" y="0"/>
                  </a:lnTo>
                  <a:lnTo>
                    <a:pt x="42814" y="5506"/>
                  </a:lnTo>
                  <a:lnTo>
                    <a:pt x="20531" y="20526"/>
                  </a:lnTo>
                  <a:lnTo>
                    <a:pt x="5508" y="42808"/>
                  </a:lnTo>
                  <a:lnTo>
                    <a:pt x="0" y="70103"/>
                  </a:lnTo>
                  <a:lnTo>
                    <a:pt x="0" y="350519"/>
                  </a:lnTo>
                  <a:lnTo>
                    <a:pt x="5508" y="377815"/>
                  </a:lnTo>
                  <a:lnTo>
                    <a:pt x="20531" y="400097"/>
                  </a:lnTo>
                  <a:lnTo>
                    <a:pt x="42814" y="415117"/>
                  </a:lnTo>
                  <a:lnTo>
                    <a:pt x="70103" y="420624"/>
                  </a:lnTo>
                  <a:lnTo>
                    <a:pt x="8447532" y="420624"/>
                  </a:lnTo>
                  <a:lnTo>
                    <a:pt x="8474827" y="415117"/>
                  </a:lnTo>
                  <a:lnTo>
                    <a:pt x="8497109" y="400097"/>
                  </a:lnTo>
                  <a:lnTo>
                    <a:pt x="8512129" y="377815"/>
                  </a:lnTo>
                  <a:lnTo>
                    <a:pt x="8517636" y="350519"/>
                  </a:lnTo>
                  <a:lnTo>
                    <a:pt x="8517636" y="70103"/>
                  </a:lnTo>
                  <a:lnTo>
                    <a:pt x="8512129" y="42808"/>
                  </a:lnTo>
                  <a:lnTo>
                    <a:pt x="8497109" y="20526"/>
                  </a:lnTo>
                  <a:lnTo>
                    <a:pt x="8474827" y="5506"/>
                  </a:lnTo>
                  <a:lnTo>
                    <a:pt x="8447532" y="0"/>
                  </a:lnTo>
                  <a:close/>
                </a:path>
              </a:pathLst>
            </a:custGeom>
            <a:solidFill>
              <a:srgbClr val="4F7B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23366" y="1870709"/>
              <a:ext cx="8517890" cy="421005"/>
            </a:xfrm>
            <a:custGeom>
              <a:avLst/>
              <a:gdLst/>
              <a:ahLst/>
              <a:cxnLst/>
              <a:rect l="l" t="t" r="r" b="b"/>
              <a:pathLst>
                <a:path w="8517890" h="421005">
                  <a:moveTo>
                    <a:pt x="0" y="70103"/>
                  </a:moveTo>
                  <a:lnTo>
                    <a:pt x="5508" y="42808"/>
                  </a:lnTo>
                  <a:lnTo>
                    <a:pt x="20531" y="20526"/>
                  </a:lnTo>
                  <a:lnTo>
                    <a:pt x="42814" y="5506"/>
                  </a:lnTo>
                  <a:lnTo>
                    <a:pt x="70103" y="0"/>
                  </a:lnTo>
                  <a:lnTo>
                    <a:pt x="8447532" y="0"/>
                  </a:lnTo>
                  <a:lnTo>
                    <a:pt x="8474827" y="5506"/>
                  </a:lnTo>
                  <a:lnTo>
                    <a:pt x="8497109" y="20526"/>
                  </a:lnTo>
                  <a:lnTo>
                    <a:pt x="8512129" y="42808"/>
                  </a:lnTo>
                  <a:lnTo>
                    <a:pt x="8517636" y="70103"/>
                  </a:lnTo>
                  <a:lnTo>
                    <a:pt x="8517636" y="350519"/>
                  </a:lnTo>
                  <a:lnTo>
                    <a:pt x="8512129" y="377815"/>
                  </a:lnTo>
                  <a:lnTo>
                    <a:pt x="8497109" y="400097"/>
                  </a:lnTo>
                  <a:lnTo>
                    <a:pt x="8474827" y="415117"/>
                  </a:lnTo>
                  <a:lnTo>
                    <a:pt x="8447532" y="420624"/>
                  </a:lnTo>
                  <a:lnTo>
                    <a:pt x="70103" y="420624"/>
                  </a:lnTo>
                  <a:lnTo>
                    <a:pt x="42814" y="415117"/>
                  </a:lnTo>
                  <a:lnTo>
                    <a:pt x="20531" y="400097"/>
                  </a:lnTo>
                  <a:lnTo>
                    <a:pt x="5508" y="377815"/>
                  </a:lnTo>
                  <a:lnTo>
                    <a:pt x="0" y="350519"/>
                  </a:lnTo>
                  <a:lnTo>
                    <a:pt x="0" y="70103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23366" y="2338577"/>
              <a:ext cx="8517890" cy="524510"/>
            </a:xfrm>
            <a:custGeom>
              <a:avLst/>
              <a:gdLst/>
              <a:ahLst/>
              <a:cxnLst/>
              <a:rect l="l" t="t" r="r" b="b"/>
              <a:pathLst>
                <a:path w="8517890" h="524510">
                  <a:moveTo>
                    <a:pt x="8430260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8430260" y="524256"/>
                  </a:lnTo>
                  <a:lnTo>
                    <a:pt x="8464272" y="517390"/>
                  </a:lnTo>
                  <a:lnTo>
                    <a:pt x="8492045" y="498665"/>
                  </a:lnTo>
                  <a:lnTo>
                    <a:pt x="8510770" y="470892"/>
                  </a:lnTo>
                  <a:lnTo>
                    <a:pt x="8517636" y="436880"/>
                  </a:lnTo>
                  <a:lnTo>
                    <a:pt x="8517636" y="87375"/>
                  </a:lnTo>
                  <a:lnTo>
                    <a:pt x="8510770" y="53363"/>
                  </a:lnTo>
                  <a:lnTo>
                    <a:pt x="8492045" y="25590"/>
                  </a:lnTo>
                  <a:lnTo>
                    <a:pt x="8464272" y="6865"/>
                  </a:lnTo>
                  <a:lnTo>
                    <a:pt x="8430260" y="0"/>
                  </a:lnTo>
                  <a:close/>
                </a:path>
              </a:pathLst>
            </a:custGeom>
            <a:solidFill>
              <a:srgbClr val="5D8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3366" y="2338577"/>
              <a:ext cx="8517890" cy="524510"/>
            </a:xfrm>
            <a:custGeom>
              <a:avLst/>
              <a:gdLst/>
              <a:ahLst/>
              <a:cxnLst/>
              <a:rect l="l" t="t" r="r" b="b"/>
              <a:pathLst>
                <a:path w="8517890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8430260" y="0"/>
                  </a:lnTo>
                  <a:lnTo>
                    <a:pt x="8464272" y="6865"/>
                  </a:lnTo>
                  <a:lnTo>
                    <a:pt x="8492045" y="25590"/>
                  </a:lnTo>
                  <a:lnTo>
                    <a:pt x="8510770" y="53363"/>
                  </a:lnTo>
                  <a:lnTo>
                    <a:pt x="8517636" y="87375"/>
                  </a:lnTo>
                  <a:lnTo>
                    <a:pt x="8517636" y="436880"/>
                  </a:lnTo>
                  <a:lnTo>
                    <a:pt x="8510770" y="470892"/>
                  </a:lnTo>
                  <a:lnTo>
                    <a:pt x="8492045" y="498665"/>
                  </a:lnTo>
                  <a:lnTo>
                    <a:pt x="8464272" y="517390"/>
                  </a:lnTo>
                  <a:lnTo>
                    <a:pt x="8430260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23366" y="2890265"/>
              <a:ext cx="8517890" cy="367665"/>
            </a:xfrm>
            <a:custGeom>
              <a:avLst/>
              <a:gdLst/>
              <a:ahLst/>
              <a:cxnLst/>
              <a:rect l="l" t="t" r="r" b="b"/>
              <a:pathLst>
                <a:path w="8517890" h="367664">
                  <a:moveTo>
                    <a:pt x="8456422" y="0"/>
                  </a:moveTo>
                  <a:lnTo>
                    <a:pt x="61214" y="0"/>
                  </a:lnTo>
                  <a:lnTo>
                    <a:pt x="37386" y="4814"/>
                  </a:lnTo>
                  <a:lnTo>
                    <a:pt x="17929" y="17938"/>
                  </a:lnTo>
                  <a:lnTo>
                    <a:pt x="4810" y="37397"/>
                  </a:lnTo>
                  <a:lnTo>
                    <a:pt x="0" y="61213"/>
                  </a:lnTo>
                  <a:lnTo>
                    <a:pt x="0" y="306070"/>
                  </a:lnTo>
                  <a:lnTo>
                    <a:pt x="4810" y="329886"/>
                  </a:lnTo>
                  <a:lnTo>
                    <a:pt x="17929" y="349345"/>
                  </a:lnTo>
                  <a:lnTo>
                    <a:pt x="37386" y="362469"/>
                  </a:lnTo>
                  <a:lnTo>
                    <a:pt x="61214" y="367284"/>
                  </a:lnTo>
                  <a:lnTo>
                    <a:pt x="8456422" y="367284"/>
                  </a:lnTo>
                  <a:lnTo>
                    <a:pt x="8480238" y="362469"/>
                  </a:lnTo>
                  <a:lnTo>
                    <a:pt x="8499697" y="349345"/>
                  </a:lnTo>
                  <a:lnTo>
                    <a:pt x="8512821" y="329886"/>
                  </a:lnTo>
                  <a:lnTo>
                    <a:pt x="8517636" y="306070"/>
                  </a:lnTo>
                  <a:lnTo>
                    <a:pt x="8517636" y="61213"/>
                  </a:lnTo>
                  <a:lnTo>
                    <a:pt x="8512821" y="37397"/>
                  </a:lnTo>
                  <a:lnTo>
                    <a:pt x="8499697" y="17938"/>
                  </a:lnTo>
                  <a:lnTo>
                    <a:pt x="8480238" y="4814"/>
                  </a:lnTo>
                  <a:lnTo>
                    <a:pt x="8456422" y="0"/>
                  </a:lnTo>
                  <a:close/>
                </a:path>
              </a:pathLst>
            </a:custGeom>
            <a:solidFill>
              <a:srgbClr val="6B8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3366" y="2890265"/>
              <a:ext cx="8517890" cy="367665"/>
            </a:xfrm>
            <a:custGeom>
              <a:avLst/>
              <a:gdLst/>
              <a:ahLst/>
              <a:cxnLst/>
              <a:rect l="l" t="t" r="r" b="b"/>
              <a:pathLst>
                <a:path w="8517890" h="367664">
                  <a:moveTo>
                    <a:pt x="0" y="61213"/>
                  </a:moveTo>
                  <a:lnTo>
                    <a:pt x="4810" y="37397"/>
                  </a:lnTo>
                  <a:lnTo>
                    <a:pt x="17929" y="17938"/>
                  </a:lnTo>
                  <a:lnTo>
                    <a:pt x="37386" y="4814"/>
                  </a:lnTo>
                  <a:lnTo>
                    <a:pt x="61214" y="0"/>
                  </a:lnTo>
                  <a:lnTo>
                    <a:pt x="8456422" y="0"/>
                  </a:lnTo>
                  <a:lnTo>
                    <a:pt x="8480238" y="4814"/>
                  </a:lnTo>
                  <a:lnTo>
                    <a:pt x="8499697" y="17938"/>
                  </a:lnTo>
                  <a:lnTo>
                    <a:pt x="8512821" y="37397"/>
                  </a:lnTo>
                  <a:lnTo>
                    <a:pt x="8517636" y="61213"/>
                  </a:lnTo>
                  <a:lnTo>
                    <a:pt x="8517636" y="306070"/>
                  </a:lnTo>
                  <a:lnTo>
                    <a:pt x="8512821" y="329886"/>
                  </a:lnTo>
                  <a:lnTo>
                    <a:pt x="8499697" y="349345"/>
                  </a:lnTo>
                  <a:lnTo>
                    <a:pt x="8480238" y="362469"/>
                  </a:lnTo>
                  <a:lnTo>
                    <a:pt x="8456422" y="367284"/>
                  </a:lnTo>
                  <a:lnTo>
                    <a:pt x="61214" y="367284"/>
                  </a:lnTo>
                  <a:lnTo>
                    <a:pt x="37386" y="362469"/>
                  </a:lnTo>
                  <a:lnTo>
                    <a:pt x="17929" y="349345"/>
                  </a:lnTo>
                  <a:lnTo>
                    <a:pt x="4810" y="329886"/>
                  </a:lnTo>
                  <a:lnTo>
                    <a:pt x="0" y="306070"/>
                  </a:lnTo>
                  <a:lnTo>
                    <a:pt x="0" y="6121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23366" y="3295649"/>
              <a:ext cx="8517890" cy="527685"/>
            </a:xfrm>
            <a:custGeom>
              <a:avLst/>
              <a:gdLst/>
              <a:ahLst/>
              <a:cxnLst/>
              <a:rect l="l" t="t" r="r" b="b"/>
              <a:pathLst>
                <a:path w="8517890" h="527685">
                  <a:moveTo>
                    <a:pt x="8429752" y="0"/>
                  </a:moveTo>
                  <a:lnTo>
                    <a:pt x="87884" y="0"/>
                  </a:lnTo>
                  <a:lnTo>
                    <a:pt x="53674" y="6909"/>
                  </a:lnTo>
                  <a:lnTo>
                    <a:pt x="25739" y="25749"/>
                  </a:lnTo>
                  <a:lnTo>
                    <a:pt x="6906" y="53685"/>
                  </a:lnTo>
                  <a:lnTo>
                    <a:pt x="0" y="87884"/>
                  </a:lnTo>
                  <a:lnTo>
                    <a:pt x="0" y="439419"/>
                  </a:lnTo>
                  <a:lnTo>
                    <a:pt x="6906" y="473618"/>
                  </a:lnTo>
                  <a:lnTo>
                    <a:pt x="25739" y="501554"/>
                  </a:lnTo>
                  <a:lnTo>
                    <a:pt x="53674" y="520394"/>
                  </a:lnTo>
                  <a:lnTo>
                    <a:pt x="87884" y="527304"/>
                  </a:lnTo>
                  <a:lnTo>
                    <a:pt x="8429752" y="527304"/>
                  </a:lnTo>
                  <a:lnTo>
                    <a:pt x="8463950" y="520394"/>
                  </a:lnTo>
                  <a:lnTo>
                    <a:pt x="8491886" y="501554"/>
                  </a:lnTo>
                  <a:lnTo>
                    <a:pt x="8510726" y="473618"/>
                  </a:lnTo>
                  <a:lnTo>
                    <a:pt x="8517636" y="439419"/>
                  </a:lnTo>
                  <a:lnTo>
                    <a:pt x="8517636" y="87884"/>
                  </a:lnTo>
                  <a:lnTo>
                    <a:pt x="8510726" y="53685"/>
                  </a:lnTo>
                  <a:lnTo>
                    <a:pt x="8491886" y="25749"/>
                  </a:lnTo>
                  <a:lnTo>
                    <a:pt x="8463950" y="6909"/>
                  </a:lnTo>
                  <a:lnTo>
                    <a:pt x="8429752" y="0"/>
                  </a:lnTo>
                  <a:close/>
                </a:path>
              </a:pathLst>
            </a:custGeom>
            <a:solidFill>
              <a:srgbClr val="7896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23366" y="3295649"/>
              <a:ext cx="8517890" cy="527685"/>
            </a:xfrm>
            <a:custGeom>
              <a:avLst/>
              <a:gdLst/>
              <a:ahLst/>
              <a:cxnLst/>
              <a:rect l="l" t="t" r="r" b="b"/>
              <a:pathLst>
                <a:path w="8517890" h="527685">
                  <a:moveTo>
                    <a:pt x="0" y="87884"/>
                  </a:moveTo>
                  <a:lnTo>
                    <a:pt x="6906" y="53685"/>
                  </a:lnTo>
                  <a:lnTo>
                    <a:pt x="25739" y="25749"/>
                  </a:lnTo>
                  <a:lnTo>
                    <a:pt x="53674" y="6909"/>
                  </a:lnTo>
                  <a:lnTo>
                    <a:pt x="87884" y="0"/>
                  </a:lnTo>
                  <a:lnTo>
                    <a:pt x="8429752" y="0"/>
                  </a:lnTo>
                  <a:lnTo>
                    <a:pt x="8463950" y="6909"/>
                  </a:lnTo>
                  <a:lnTo>
                    <a:pt x="8491886" y="25749"/>
                  </a:lnTo>
                  <a:lnTo>
                    <a:pt x="8510726" y="53685"/>
                  </a:lnTo>
                  <a:lnTo>
                    <a:pt x="8517636" y="87884"/>
                  </a:lnTo>
                  <a:lnTo>
                    <a:pt x="8517636" y="439419"/>
                  </a:lnTo>
                  <a:lnTo>
                    <a:pt x="8510726" y="473618"/>
                  </a:lnTo>
                  <a:lnTo>
                    <a:pt x="8491886" y="501554"/>
                  </a:lnTo>
                  <a:lnTo>
                    <a:pt x="8463950" y="520394"/>
                  </a:lnTo>
                  <a:lnTo>
                    <a:pt x="8429752" y="527304"/>
                  </a:lnTo>
                  <a:lnTo>
                    <a:pt x="87884" y="527304"/>
                  </a:lnTo>
                  <a:lnTo>
                    <a:pt x="53674" y="520394"/>
                  </a:lnTo>
                  <a:lnTo>
                    <a:pt x="25739" y="501554"/>
                  </a:lnTo>
                  <a:lnTo>
                    <a:pt x="6906" y="473618"/>
                  </a:lnTo>
                  <a:lnTo>
                    <a:pt x="0" y="439419"/>
                  </a:lnTo>
                  <a:lnTo>
                    <a:pt x="0" y="878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23366" y="3861053"/>
              <a:ext cx="8517890" cy="486409"/>
            </a:xfrm>
            <a:custGeom>
              <a:avLst/>
              <a:gdLst/>
              <a:ahLst/>
              <a:cxnLst/>
              <a:rect l="l" t="t" r="r" b="b"/>
              <a:pathLst>
                <a:path w="8517890" h="486410">
                  <a:moveTo>
                    <a:pt x="8436610" y="0"/>
                  </a:moveTo>
                  <a:lnTo>
                    <a:pt x="81025" y="0"/>
                  </a:lnTo>
                  <a:lnTo>
                    <a:pt x="49490" y="6373"/>
                  </a:lnTo>
                  <a:lnTo>
                    <a:pt x="23734" y="23749"/>
                  </a:lnTo>
                  <a:lnTo>
                    <a:pt x="6368" y="49506"/>
                  </a:lnTo>
                  <a:lnTo>
                    <a:pt x="0" y="81026"/>
                  </a:lnTo>
                  <a:lnTo>
                    <a:pt x="0" y="405130"/>
                  </a:lnTo>
                  <a:lnTo>
                    <a:pt x="6368" y="436649"/>
                  </a:lnTo>
                  <a:lnTo>
                    <a:pt x="23734" y="462407"/>
                  </a:lnTo>
                  <a:lnTo>
                    <a:pt x="49490" y="479782"/>
                  </a:lnTo>
                  <a:lnTo>
                    <a:pt x="81025" y="486156"/>
                  </a:lnTo>
                  <a:lnTo>
                    <a:pt x="8436610" y="486156"/>
                  </a:lnTo>
                  <a:lnTo>
                    <a:pt x="8468129" y="479782"/>
                  </a:lnTo>
                  <a:lnTo>
                    <a:pt x="8493887" y="462407"/>
                  </a:lnTo>
                  <a:lnTo>
                    <a:pt x="8511262" y="436649"/>
                  </a:lnTo>
                  <a:lnTo>
                    <a:pt x="8517636" y="405130"/>
                  </a:lnTo>
                  <a:lnTo>
                    <a:pt x="8517636" y="81026"/>
                  </a:lnTo>
                  <a:lnTo>
                    <a:pt x="8511262" y="49506"/>
                  </a:lnTo>
                  <a:lnTo>
                    <a:pt x="8493887" y="23749"/>
                  </a:lnTo>
                  <a:lnTo>
                    <a:pt x="8468129" y="6373"/>
                  </a:lnTo>
                  <a:lnTo>
                    <a:pt x="8436610" y="0"/>
                  </a:lnTo>
                  <a:close/>
                </a:path>
              </a:pathLst>
            </a:custGeom>
            <a:solidFill>
              <a:srgbClr val="859F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3366" y="3861053"/>
              <a:ext cx="8517890" cy="486409"/>
            </a:xfrm>
            <a:custGeom>
              <a:avLst/>
              <a:gdLst/>
              <a:ahLst/>
              <a:cxnLst/>
              <a:rect l="l" t="t" r="r" b="b"/>
              <a:pathLst>
                <a:path w="8517890" h="486410">
                  <a:moveTo>
                    <a:pt x="0" y="81026"/>
                  </a:moveTo>
                  <a:lnTo>
                    <a:pt x="6368" y="49506"/>
                  </a:lnTo>
                  <a:lnTo>
                    <a:pt x="23734" y="23749"/>
                  </a:lnTo>
                  <a:lnTo>
                    <a:pt x="49490" y="6373"/>
                  </a:lnTo>
                  <a:lnTo>
                    <a:pt x="81025" y="0"/>
                  </a:lnTo>
                  <a:lnTo>
                    <a:pt x="8436610" y="0"/>
                  </a:lnTo>
                  <a:lnTo>
                    <a:pt x="8468129" y="6373"/>
                  </a:lnTo>
                  <a:lnTo>
                    <a:pt x="8493887" y="23749"/>
                  </a:lnTo>
                  <a:lnTo>
                    <a:pt x="8511262" y="49506"/>
                  </a:lnTo>
                  <a:lnTo>
                    <a:pt x="8517636" y="81026"/>
                  </a:lnTo>
                  <a:lnTo>
                    <a:pt x="8517636" y="405130"/>
                  </a:lnTo>
                  <a:lnTo>
                    <a:pt x="8511262" y="436649"/>
                  </a:lnTo>
                  <a:lnTo>
                    <a:pt x="8493887" y="462407"/>
                  </a:lnTo>
                  <a:lnTo>
                    <a:pt x="8468129" y="479782"/>
                  </a:lnTo>
                  <a:lnTo>
                    <a:pt x="8436610" y="486156"/>
                  </a:lnTo>
                  <a:lnTo>
                    <a:pt x="81025" y="486156"/>
                  </a:lnTo>
                  <a:lnTo>
                    <a:pt x="49490" y="479782"/>
                  </a:lnTo>
                  <a:lnTo>
                    <a:pt x="23734" y="462407"/>
                  </a:lnTo>
                  <a:lnTo>
                    <a:pt x="6368" y="436649"/>
                  </a:lnTo>
                  <a:lnTo>
                    <a:pt x="0" y="405130"/>
                  </a:lnTo>
                  <a:lnTo>
                    <a:pt x="0" y="8102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3366" y="4395977"/>
              <a:ext cx="8517890" cy="513715"/>
            </a:xfrm>
            <a:custGeom>
              <a:avLst/>
              <a:gdLst/>
              <a:ahLst/>
              <a:cxnLst/>
              <a:rect l="l" t="t" r="r" b="b"/>
              <a:pathLst>
                <a:path w="8517890" h="513714">
                  <a:moveTo>
                    <a:pt x="8432038" y="0"/>
                  </a:moveTo>
                  <a:lnTo>
                    <a:pt x="85597" y="0"/>
                  </a:lnTo>
                  <a:lnTo>
                    <a:pt x="52281" y="6731"/>
                  </a:lnTo>
                  <a:lnTo>
                    <a:pt x="25072" y="25082"/>
                  </a:lnTo>
                  <a:lnTo>
                    <a:pt x="6727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27" y="461295"/>
                  </a:lnTo>
                  <a:lnTo>
                    <a:pt x="25072" y="488505"/>
                  </a:lnTo>
                  <a:lnTo>
                    <a:pt x="52281" y="506857"/>
                  </a:lnTo>
                  <a:lnTo>
                    <a:pt x="85597" y="513588"/>
                  </a:lnTo>
                  <a:lnTo>
                    <a:pt x="8432038" y="513588"/>
                  </a:lnTo>
                  <a:lnTo>
                    <a:pt x="8465343" y="506857"/>
                  </a:lnTo>
                  <a:lnTo>
                    <a:pt x="8492553" y="488505"/>
                  </a:lnTo>
                  <a:lnTo>
                    <a:pt x="8510905" y="461295"/>
                  </a:lnTo>
                  <a:lnTo>
                    <a:pt x="8517636" y="427990"/>
                  </a:lnTo>
                  <a:lnTo>
                    <a:pt x="8517636" y="85598"/>
                  </a:lnTo>
                  <a:lnTo>
                    <a:pt x="8510905" y="52292"/>
                  </a:lnTo>
                  <a:lnTo>
                    <a:pt x="8492553" y="25082"/>
                  </a:lnTo>
                  <a:lnTo>
                    <a:pt x="8465343" y="6731"/>
                  </a:lnTo>
                  <a:lnTo>
                    <a:pt x="8432038" y="0"/>
                  </a:lnTo>
                  <a:close/>
                </a:path>
              </a:pathLst>
            </a:custGeom>
            <a:solidFill>
              <a:srgbClr val="92A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3366" y="4395977"/>
              <a:ext cx="8517890" cy="513715"/>
            </a:xfrm>
            <a:custGeom>
              <a:avLst/>
              <a:gdLst/>
              <a:ahLst/>
              <a:cxnLst/>
              <a:rect l="l" t="t" r="r" b="b"/>
              <a:pathLst>
                <a:path w="8517890" h="513714">
                  <a:moveTo>
                    <a:pt x="0" y="85598"/>
                  </a:moveTo>
                  <a:lnTo>
                    <a:pt x="6727" y="52292"/>
                  </a:lnTo>
                  <a:lnTo>
                    <a:pt x="25072" y="25082"/>
                  </a:lnTo>
                  <a:lnTo>
                    <a:pt x="52281" y="6731"/>
                  </a:lnTo>
                  <a:lnTo>
                    <a:pt x="85597" y="0"/>
                  </a:lnTo>
                  <a:lnTo>
                    <a:pt x="8432038" y="0"/>
                  </a:lnTo>
                  <a:lnTo>
                    <a:pt x="8465343" y="6731"/>
                  </a:lnTo>
                  <a:lnTo>
                    <a:pt x="8492553" y="25082"/>
                  </a:lnTo>
                  <a:lnTo>
                    <a:pt x="8510905" y="52292"/>
                  </a:lnTo>
                  <a:lnTo>
                    <a:pt x="8517636" y="85598"/>
                  </a:lnTo>
                  <a:lnTo>
                    <a:pt x="8517636" y="427990"/>
                  </a:lnTo>
                  <a:lnTo>
                    <a:pt x="8510905" y="461295"/>
                  </a:lnTo>
                  <a:lnTo>
                    <a:pt x="8492553" y="488505"/>
                  </a:lnTo>
                  <a:lnTo>
                    <a:pt x="8465343" y="506857"/>
                  </a:lnTo>
                  <a:lnTo>
                    <a:pt x="8432038" y="513588"/>
                  </a:lnTo>
                  <a:lnTo>
                    <a:pt x="85597" y="513588"/>
                  </a:lnTo>
                  <a:lnTo>
                    <a:pt x="52281" y="506857"/>
                  </a:lnTo>
                  <a:lnTo>
                    <a:pt x="25072" y="488505"/>
                  </a:lnTo>
                  <a:lnTo>
                    <a:pt x="6727" y="461295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3366" y="4940046"/>
              <a:ext cx="8517890" cy="652780"/>
            </a:xfrm>
            <a:custGeom>
              <a:avLst/>
              <a:gdLst/>
              <a:ahLst/>
              <a:cxnLst/>
              <a:rect l="l" t="t" r="r" b="b"/>
              <a:pathLst>
                <a:path w="8517890" h="652779">
                  <a:moveTo>
                    <a:pt x="8408924" y="0"/>
                  </a:moveTo>
                  <a:lnTo>
                    <a:pt x="108712" y="0"/>
                  </a:lnTo>
                  <a:lnTo>
                    <a:pt x="66399" y="8538"/>
                  </a:lnTo>
                  <a:lnTo>
                    <a:pt x="31843" y="31829"/>
                  </a:lnTo>
                  <a:lnTo>
                    <a:pt x="8544" y="66383"/>
                  </a:lnTo>
                  <a:lnTo>
                    <a:pt x="0" y="108711"/>
                  </a:lnTo>
                  <a:lnTo>
                    <a:pt x="0" y="543559"/>
                  </a:lnTo>
                  <a:lnTo>
                    <a:pt x="8544" y="585888"/>
                  </a:lnTo>
                  <a:lnTo>
                    <a:pt x="31843" y="620442"/>
                  </a:lnTo>
                  <a:lnTo>
                    <a:pt x="66399" y="643733"/>
                  </a:lnTo>
                  <a:lnTo>
                    <a:pt x="108712" y="652271"/>
                  </a:lnTo>
                  <a:lnTo>
                    <a:pt x="8408924" y="652271"/>
                  </a:lnTo>
                  <a:lnTo>
                    <a:pt x="8451252" y="643733"/>
                  </a:lnTo>
                  <a:lnTo>
                    <a:pt x="8485806" y="620442"/>
                  </a:lnTo>
                  <a:lnTo>
                    <a:pt x="8509097" y="585888"/>
                  </a:lnTo>
                  <a:lnTo>
                    <a:pt x="8517636" y="543559"/>
                  </a:lnTo>
                  <a:lnTo>
                    <a:pt x="8517636" y="108711"/>
                  </a:lnTo>
                  <a:lnTo>
                    <a:pt x="8509097" y="66383"/>
                  </a:lnTo>
                  <a:lnTo>
                    <a:pt x="8485806" y="31829"/>
                  </a:lnTo>
                  <a:lnTo>
                    <a:pt x="8451252" y="8538"/>
                  </a:lnTo>
                  <a:lnTo>
                    <a:pt x="8408924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3366" y="4940046"/>
              <a:ext cx="8517890" cy="652780"/>
            </a:xfrm>
            <a:custGeom>
              <a:avLst/>
              <a:gdLst/>
              <a:ahLst/>
              <a:cxnLst/>
              <a:rect l="l" t="t" r="r" b="b"/>
              <a:pathLst>
                <a:path w="8517890" h="652779">
                  <a:moveTo>
                    <a:pt x="0" y="108711"/>
                  </a:moveTo>
                  <a:lnTo>
                    <a:pt x="8544" y="66383"/>
                  </a:lnTo>
                  <a:lnTo>
                    <a:pt x="31843" y="31829"/>
                  </a:lnTo>
                  <a:lnTo>
                    <a:pt x="66399" y="8538"/>
                  </a:lnTo>
                  <a:lnTo>
                    <a:pt x="108712" y="0"/>
                  </a:lnTo>
                  <a:lnTo>
                    <a:pt x="8408924" y="0"/>
                  </a:lnTo>
                  <a:lnTo>
                    <a:pt x="8451252" y="8538"/>
                  </a:lnTo>
                  <a:lnTo>
                    <a:pt x="8485806" y="31829"/>
                  </a:lnTo>
                  <a:lnTo>
                    <a:pt x="8509097" y="66383"/>
                  </a:lnTo>
                  <a:lnTo>
                    <a:pt x="8517636" y="108711"/>
                  </a:lnTo>
                  <a:lnTo>
                    <a:pt x="8517636" y="543559"/>
                  </a:lnTo>
                  <a:lnTo>
                    <a:pt x="8509097" y="585888"/>
                  </a:lnTo>
                  <a:lnTo>
                    <a:pt x="8485806" y="620442"/>
                  </a:lnTo>
                  <a:lnTo>
                    <a:pt x="8451252" y="643733"/>
                  </a:lnTo>
                  <a:lnTo>
                    <a:pt x="8408924" y="652271"/>
                  </a:lnTo>
                  <a:lnTo>
                    <a:pt x="108712" y="652271"/>
                  </a:lnTo>
                  <a:lnTo>
                    <a:pt x="66399" y="643733"/>
                  </a:lnTo>
                  <a:lnTo>
                    <a:pt x="31843" y="620442"/>
                  </a:lnTo>
                  <a:lnTo>
                    <a:pt x="8544" y="585888"/>
                  </a:lnTo>
                  <a:lnTo>
                    <a:pt x="0" y="543559"/>
                  </a:lnTo>
                  <a:lnTo>
                    <a:pt x="0" y="108711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096010" y="1368425"/>
            <a:ext cx="5852160" cy="413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Κοινωνικές</a:t>
            </a:r>
            <a:r>
              <a:rPr sz="1800" spc="11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Συμπράξεις</a:t>
            </a:r>
            <a:r>
              <a:rPr sz="1800" spc="150" dirty="0"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του</a:t>
            </a:r>
            <a:r>
              <a:rPr sz="1800" spc="1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80" dirty="0">
                <a:latin typeface="Microsoft Sans Serif" panose="020B0604020202020204"/>
                <a:cs typeface="Microsoft Sans Serif" panose="020B0604020202020204"/>
              </a:rPr>
              <a:t>Προγράμματος</a:t>
            </a:r>
            <a:r>
              <a:rPr sz="1800" spc="2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80" dirty="0">
                <a:latin typeface="Microsoft Sans Serif" panose="020B0604020202020204"/>
                <a:cs typeface="Microsoft Sans Serif" panose="020B0604020202020204"/>
              </a:rPr>
              <a:t>ΤΕΒΑ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14605">
              <a:lnSpc>
                <a:spcPct val="100000"/>
              </a:lnSpc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ΟΠΕΚΑ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20320">
              <a:lnSpc>
                <a:spcPct val="100000"/>
              </a:lnSpc>
              <a:spcBef>
                <a:spcPts val="1935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Δομές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Ψυχικής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Υγείας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Φορείς/Υπηρεσίες</a:t>
            </a:r>
            <a:r>
              <a:rPr sz="1800" spc="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εκπαίδευσης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20320">
              <a:lnSpc>
                <a:spcPct val="100000"/>
              </a:lnSpc>
              <a:spcBef>
                <a:spcPts val="166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Κέντρα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8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άλλων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περιοχών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19685" marR="174625" indent="-1905">
              <a:lnSpc>
                <a:spcPts val="4320"/>
              </a:lnSpc>
              <a:spcBef>
                <a:spcPts val="475"/>
              </a:spcBef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Περιφερειακό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Παρατηρητήριο</a:t>
            </a:r>
            <a:r>
              <a:rPr sz="18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Κοινω</a:t>
            </a:r>
            <a:r>
              <a:rPr lang="el-GR" altLang="" sz="1800" dirty="0">
                <a:latin typeface="Bahnschrift" panose="020B0502040204020203"/>
                <a:cs typeface="Bahnschrift" panose="020B0502040204020203"/>
              </a:rPr>
              <a:t>νικής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Ένταξης </a:t>
            </a:r>
            <a:endParaRPr sz="1800" spc="-10" dirty="0">
              <a:latin typeface="Bahnschrift" panose="020B0502040204020203"/>
              <a:cs typeface="Bahnschrift" panose="020B0502040204020203"/>
            </a:endParaRPr>
          </a:p>
          <a:p>
            <a:pPr marL="19685" marR="174625" indent="-1905">
              <a:lnSpc>
                <a:spcPts val="4320"/>
              </a:lnSpc>
              <a:spcBef>
                <a:spcPts val="475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Δομές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Απεξάρτησης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 marL="26035">
              <a:lnSpc>
                <a:spcPct val="100000"/>
              </a:lnSpc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Μη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Κυβερνητικές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Οργανώσεις</a:t>
            </a:r>
            <a:endParaRPr sz="18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308335" y="-9144"/>
            <a:ext cx="906780" cy="1221105"/>
            <a:chOff x="10308335" y="-9144"/>
            <a:chExt cx="906780" cy="1221105"/>
          </a:xfrm>
        </p:grpSpPr>
        <p:sp>
          <p:nvSpPr>
            <p:cNvPr id="28" name="object 28"/>
            <p:cNvSpPr/>
            <p:nvPr/>
          </p:nvSpPr>
          <p:spPr>
            <a:xfrm>
              <a:off x="10373740" y="761"/>
              <a:ext cx="831850" cy="1201420"/>
            </a:xfrm>
            <a:custGeom>
              <a:avLst/>
              <a:gdLst/>
              <a:ahLst/>
              <a:cxnLst/>
              <a:rect l="l" t="t" r="r" b="b"/>
              <a:pathLst>
                <a:path w="831850" h="1201420">
                  <a:moveTo>
                    <a:pt x="775969" y="0"/>
                  </a:moveTo>
                  <a:lnTo>
                    <a:pt x="110870" y="0"/>
                  </a:lnTo>
                  <a:lnTo>
                    <a:pt x="89233" y="4349"/>
                  </a:lnTo>
                  <a:lnTo>
                    <a:pt x="71596" y="16224"/>
                  </a:lnTo>
                  <a:lnTo>
                    <a:pt x="59721" y="33861"/>
                  </a:lnTo>
                  <a:lnTo>
                    <a:pt x="55372" y="55499"/>
                  </a:lnTo>
                  <a:lnTo>
                    <a:pt x="55372" y="1090041"/>
                  </a:lnTo>
                  <a:lnTo>
                    <a:pt x="0" y="1090041"/>
                  </a:lnTo>
                  <a:lnTo>
                    <a:pt x="10755" y="1092223"/>
                  </a:lnTo>
                  <a:lnTo>
                    <a:pt x="19557" y="1098169"/>
                  </a:lnTo>
                  <a:lnTo>
                    <a:pt x="25503" y="1106971"/>
                  </a:lnTo>
                  <a:lnTo>
                    <a:pt x="27685" y="1117727"/>
                  </a:lnTo>
                  <a:lnTo>
                    <a:pt x="25503" y="1128535"/>
                  </a:lnTo>
                  <a:lnTo>
                    <a:pt x="19557" y="1137332"/>
                  </a:lnTo>
                  <a:lnTo>
                    <a:pt x="10755" y="1143248"/>
                  </a:lnTo>
                  <a:lnTo>
                    <a:pt x="0" y="1145413"/>
                  </a:lnTo>
                  <a:lnTo>
                    <a:pt x="55372" y="1145413"/>
                  </a:lnTo>
                  <a:lnTo>
                    <a:pt x="51024" y="1167050"/>
                  </a:lnTo>
                  <a:lnTo>
                    <a:pt x="39163" y="1184687"/>
                  </a:lnTo>
                  <a:lnTo>
                    <a:pt x="21564" y="1196562"/>
                  </a:lnTo>
                  <a:lnTo>
                    <a:pt x="0" y="1200912"/>
                  </a:lnTo>
                  <a:lnTo>
                    <a:pt x="665099" y="1200912"/>
                  </a:lnTo>
                  <a:lnTo>
                    <a:pt x="686736" y="1196562"/>
                  </a:lnTo>
                  <a:lnTo>
                    <a:pt x="704373" y="1184687"/>
                  </a:lnTo>
                  <a:lnTo>
                    <a:pt x="716248" y="1167050"/>
                  </a:lnTo>
                  <a:lnTo>
                    <a:pt x="720598" y="1145413"/>
                  </a:lnTo>
                  <a:lnTo>
                    <a:pt x="720598" y="110871"/>
                  </a:lnTo>
                  <a:lnTo>
                    <a:pt x="110743" y="110871"/>
                  </a:lnTo>
                  <a:lnTo>
                    <a:pt x="99988" y="108688"/>
                  </a:lnTo>
                  <a:lnTo>
                    <a:pt x="91185" y="102743"/>
                  </a:lnTo>
                  <a:lnTo>
                    <a:pt x="85240" y="93940"/>
                  </a:lnTo>
                  <a:lnTo>
                    <a:pt x="83057" y="83185"/>
                  </a:lnTo>
                  <a:lnTo>
                    <a:pt x="85240" y="72376"/>
                  </a:lnTo>
                  <a:lnTo>
                    <a:pt x="91185" y="63579"/>
                  </a:lnTo>
                  <a:lnTo>
                    <a:pt x="99988" y="57663"/>
                  </a:lnTo>
                  <a:lnTo>
                    <a:pt x="110743" y="55499"/>
                  </a:lnTo>
                  <a:lnTo>
                    <a:pt x="831468" y="55499"/>
                  </a:lnTo>
                  <a:lnTo>
                    <a:pt x="827119" y="33861"/>
                  </a:lnTo>
                  <a:lnTo>
                    <a:pt x="815244" y="16224"/>
                  </a:lnTo>
                  <a:lnTo>
                    <a:pt x="797607" y="4349"/>
                  </a:lnTo>
                  <a:lnTo>
                    <a:pt x="775969" y="0"/>
                  </a:lnTo>
                  <a:close/>
                </a:path>
                <a:path w="831850" h="1201420">
                  <a:moveTo>
                    <a:pt x="831468" y="55499"/>
                  </a:moveTo>
                  <a:lnTo>
                    <a:pt x="166242" y="55499"/>
                  </a:lnTo>
                  <a:lnTo>
                    <a:pt x="161893" y="77063"/>
                  </a:lnTo>
                  <a:lnTo>
                    <a:pt x="150018" y="94662"/>
                  </a:lnTo>
                  <a:lnTo>
                    <a:pt x="132381" y="106523"/>
                  </a:lnTo>
                  <a:lnTo>
                    <a:pt x="110743" y="110871"/>
                  </a:lnTo>
                  <a:lnTo>
                    <a:pt x="775969" y="110871"/>
                  </a:lnTo>
                  <a:lnTo>
                    <a:pt x="797607" y="106523"/>
                  </a:lnTo>
                  <a:lnTo>
                    <a:pt x="815244" y="94662"/>
                  </a:lnTo>
                  <a:lnTo>
                    <a:pt x="827119" y="77063"/>
                  </a:lnTo>
                  <a:lnTo>
                    <a:pt x="831468" y="554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318241" y="56261"/>
              <a:ext cx="222250" cy="1145540"/>
            </a:xfrm>
            <a:custGeom>
              <a:avLst/>
              <a:gdLst/>
              <a:ahLst/>
              <a:cxnLst/>
              <a:rect l="l" t="t" r="r" b="b"/>
              <a:pathLst>
                <a:path w="222250" h="1145540">
                  <a:moveTo>
                    <a:pt x="221741" y="0"/>
                  </a:moveTo>
                  <a:lnTo>
                    <a:pt x="166242" y="0"/>
                  </a:lnTo>
                  <a:lnTo>
                    <a:pt x="155487" y="2164"/>
                  </a:lnTo>
                  <a:lnTo>
                    <a:pt x="146684" y="8080"/>
                  </a:lnTo>
                  <a:lnTo>
                    <a:pt x="140739" y="16877"/>
                  </a:lnTo>
                  <a:lnTo>
                    <a:pt x="138556" y="27686"/>
                  </a:lnTo>
                  <a:lnTo>
                    <a:pt x="140739" y="38441"/>
                  </a:lnTo>
                  <a:lnTo>
                    <a:pt x="146684" y="47244"/>
                  </a:lnTo>
                  <a:lnTo>
                    <a:pt x="155487" y="53189"/>
                  </a:lnTo>
                  <a:lnTo>
                    <a:pt x="166242" y="55372"/>
                  </a:lnTo>
                  <a:lnTo>
                    <a:pt x="187880" y="51024"/>
                  </a:lnTo>
                  <a:lnTo>
                    <a:pt x="205517" y="39163"/>
                  </a:lnTo>
                  <a:lnTo>
                    <a:pt x="217392" y="21564"/>
                  </a:lnTo>
                  <a:lnTo>
                    <a:pt x="221741" y="0"/>
                  </a:lnTo>
                  <a:close/>
                </a:path>
                <a:path w="222250" h="1145540">
                  <a:moveTo>
                    <a:pt x="55499" y="1034542"/>
                  </a:moveTo>
                  <a:lnTo>
                    <a:pt x="33861" y="1038889"/>
                  </a:lnTo>
                  <a:lnTo>
                    <a:pt x="16224" y="1050750"/>
                  </a:lnTo>
                  <a:lnTo>
                    <a:pt x="4349" y="1068349"/>
                  </a:lnTo>
                  <a:lnTo>
                    <a:pt x="0" y="1089914"/>
                  </a:lnTo>
                  <a:lnTo>
                    <a:pt x="4349" y="1111551"/>
                  </a:lnTo>
                  <a:lnTo>
                    <a:pt x="16224" y="1129188"/>
                  </a:lnTo>
                  <a:lnTo>
                    <a:pt x="33861" y="1141063"/>
                  </a:lnTo>
                  <a:lnTo>
                    <a:pt x="55499" y="1145413"/>
                  </a:lnTo>
                  <a:lnTo>
                    <a:pt x="77063" y="1141063"/>
                  </a:lnTo>
                  <a:lnTo>
                    <a:pt x="94662" y="1129188"/>
                  </a:lnTo>
                  <a:lnTo>
                    <a:pt x="106523" y="1111551"/>
                  </a:lnTo>
                  <a:lnTo>
                    <a:pt x="110871" y="1089914"/>
                  </a:lnTo>
                  <a:lnTo>
                    <a:pt x="55499" y="1089914"/>
                  </a:lnTo>
                  <a:lnTo>
                    <a:pt x="66254" y="1087749"/>
                  </a:lnTo>
                  <a:lnTo>
                    <a:pt x="75056" y="1081833"/>
                  </a:lnTo>
                  <a:lnTo>
                    <a:pt x="81002" y="1073036"/>
                  </a:lnTo>
                  <a:lnTo>
                    <a:pt x="83184" y="1062228"/>
                  </a:lnTo>
                  <a:lnTo>
                    <a:pt x="81002" y="1051472"/>
                  </a:lnTo>
                  <a:lnTo>
                    <a:pt x="75056" y="1042670"/>
                  </a:lnTo>
                  <a:lnTo>
                    <a:pt x="66254" y="1036724"/>
                  </a:lnTo>
                  <a:lnTo>
                    <a:pt x="55499" y="1034542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318241" y="761"/>
              <a:ext cx="887094" cy="1201420"/>
            </a:xfrm>
            <a:custGeom>
              <a:avLst/>
              <a:gdLst/>
              <a:ahLst/>
              <a:cxnLst/>
              <a:rect l="l" t="t" r="r" b="b"/>
              <a:pathLst>
                <a:path w="887095" h="1201420">
                  <a:moveTo>
                    <a:pt x="110871" y="1090041"/>
                  </a:moveTo>
                  <a:lnTo>
                    <a:pt x="110871" y="55499"/>
                  </a:lnTo>
                  <a:lnTo>
                    <a:pt x="115220" y="33861"/>
                  </a:lnTo>
                  <a:lnTo>
                    <a:pt x="127095" y="16224"/>
                  </a:lnTo>
                  <a:lnTo>
                    <a:pt x="144732" y="4349"/>
                  </a:lnTo>
                  <a:lnTo>
                    <a:pt x="166369" y="0"/>
                  </a:lnTo>
                  <a:lnTo>
                    <a:pt x="831468" y="0"/>
                  </a:lnTo>
                  <a:lnTo>
                    <a:pt x="853106" y="4349"/>
                  </a:lnTo>
                  <a:lnTo>
                    <a:pt x="870743" y="16224"/>
                  </a:lnTo>
                  <a:lnTo>
                    <a:pt x="882618" y="33861"/>
                  </a:lnTo>
                  <a:lnTo>
                    <a:pt x="886967" y="55499"/>
                  </a:lnTo>
                  <a:lnTo>
                    <a:pt x="882618" y="77063"/>
                  </a:lnTo>
                  <a:lnTo>
                    <a:pt x="870743" y="94662"/>
                  </a:lnTo>
                  <a:lnTo>
                    <a:pt x="853106" y="106523"/>
                  </a:lnTo>
                  <a:lnTo>
                    <a:pt x="831468" y="110871"/>
                  </a:lnTo>
                  <a:lnTo>
                    <a:pt x="776097" y="110871"/>
                  </a:lnTo>
                  <a:lnTo>
                    <a:pt x="776097" y="1145413"/>
                  </a:lnTo>
                  <a:lnTo>
                    <a:pt x="771747" y="1167050"/>
                  </a:lnTo>
                  <a:lnTo>
                    <a:pt x="759872" y="1184687"/>
                  </a:lnTo>
                  <a:lnTo>
                    <a:pt x="742235" y="1196562"/>
                  </a:lnTo>
                  <a:lnTo>
                    <a:pt x="720598" y="1200912"/>
                  </a:lnTo>
                  <a:lnTo>
                    <a:pt x="55499" y="1200912"/>
                  </a:lnTo>
                  <a:lnTo>
                    <a:pt x="33861" y="1196562"/>
                  </a:lnTo>
                  <a:lnTo>
                    <a:pt x="16224" y="1184687"/>
                  </a:lnTo>
                  <a:lnTo>
                    <a:pt x="4349" y="1167050"/>
                  </a:lnTo>
                  <a:lnTo>
                    <a:pt x="0" y="1145413"/>
                  </a:lnTo>
                  <a:lnTo>
                    <a:pt x="4349" y="1123848"/>
                  </a:lnTo>
                  <a:lnTo>
                    <a:pt x="16224" y="1106249"/>
                  </a:lnTo>
                  <a:lnTo>
                    <a:pt x="33861" y="1094388"/>
                  </a:lnTo>
                  <a:lnTo>
                    <a:pt x="55499" y="1090041"/>
                  </a:lnTo>
                  <a:lnTo>
                    <a:pt x="110871" y="1090041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46892" y="-9144"/>
              <a:ext cx="102996" cy="13068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84484" y="111633"/>
              <a:ext cx="610235" cy="0"/>
            </a:xfrm>
            <a:custGeom>
              <a:avLst/>
              <a:gdLst/>
              <a:ahLst/>
              <a:cxnLst/>
              <a:rect l="l" t="t" r="r" b="b"/>
              <a:pathLst>
                <a:path w="610234">
                  <a:moveTo>
                    <a:pt x="60985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3834" y="1080897"/>
              <a:ext cx="75183" cy="1306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7659" y="190500"/>
            <a:ext cx="1612392" cy="595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016" y="4549140"/>
            <a:ext cx="2945892" cy="357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611" y="5739384"/>
            <a:ext cx="3253740" cy="443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5959" y="4998720"/>
            <a:ext cx="1362455" cy="5943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17609" y="6244844"/>
            <a:ext cx="31203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Κοινωνικό</a:t>
            </a:r>
            <a:r>
              <a:rPr sz="1400" b="1" spc="-4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8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359651"/>
            <a:ext cx="7818882" cy="8374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6989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Βασικές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Παρεχόμενες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Υπηρεσίες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2583179" y="1301496"/>
            <a:ext cx="998219" cy="504825"/>
            <a:chOff x="2583179" y="1301496"/>
            <a:chExt cx="998219" cy="504825"/>
          </a:xfrm>
        </p:grpSpPr>
        <p:sp>
          <p:nvSpPr>
            <p:cNvPr id="10" name="object 10"/>
            <p:cNvSpPr/>
            <p:nvPr/>
          </p:nvSpPr>
          <p:spPr>
            <a:xfrm>
              <a:off x="2593085" y="131140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15112" y="363474"/>
                  </a:lnTo>
                  <a:lnTo>
                    <a:pt x="15112" y="121158"/>
                  </a:lnTo>
                  <a:close/>
                </a:path>
                <a:path w="978535" h="485139">
                  <a:moveTo>
                    <a:pt x="60578" y="121158"/>
                  </a:moveTo>
                  <a:lnTo>
                    <a:pt x="30352" y="121158"/>
                  </a:lnTo>
                  <a:lnTo>
                    <a:pt x="30352" y="363474"/>
                  </a:lnTo>
                  <a:lnTo>
                    <a:pt x="60578" y="363474"/>
                  </a:lnTo>
                  <a:lnTo>
                    <a:pt x="60578" y="121158"/>
                  </a:lnTo>
                  <a:close/>
                </a:path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75691" y="121158"/>
                  </a:lnTo>
                  <a:lnTo>
                    <a:pt x="75691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93085" y="131140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15112" y="121158"/>
                  </a:lnTo>
                  <a:lnTo>
                    <a:pt x="1511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  <a:path w="978535" h="485139">
                  <a:moveTo>
                    <a:pt x="30352" y="121158"/>
                  </a:moveTo>
                  <a:lnTo>
                    <a:pt x="60578" y="121158"/>
                  </a:lnTo>
                  <a:lnTo>
                    <a:pt x="60578" y="363474"/>
                  </a:lnTo>
                  <a:lnTo>
                    <a:pt x="30352" y="363474"/>
                  </a:lnTo>
                  <a:lnTo>
                    <a:pt x="30352" y="121158"/>
                  </a:lnTo>
                  <a:close/>
                </a:path>
                <a:path w="978535" h="485139">
                  <a:moveTo>
                    <a:pt x="75691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8" y="242315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75691" y="363474"/>
                  </a:lnTo>
                  <a:lnTo>
                    <a:pt x="75691" y="12115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583179" y="2310383"/>
            <a:ext cx="998219" cy="504825"/>
            <a:chOff x="2583179" y="2310383"/>
            <a:chExt cx="998219" cy="504825"/>
          </a:xfrm>
        </p:grpSpPr>
        <p:sp>
          <p:nvSpPr>
            <p:cNvPr id="13" name="object 13"/>
            <p:cNvSpPr/>
            <p:nvPr/>
          </p:nvSpPr>
          <p:spPr>
            <a:xfrm>
              <a:off x="2593085" y="2320289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15112" y="363474"/>
                  </a:lnTo>
                  <a:lnTo>
                    <a:pt x="15112" y="121158"/>
                  </a:lnTo>
                  <a:close/>
                </a:path>
                <a:path w="978535" h="485139">
                  <a:moveTo>
                    <a:pt x="60578" y="121158"/>
                  </a:moveTo>
                  <a:lnTo>
                    <a:pt x="30352" y="121158"/>
                  </a:lnTo>
                  <a:lnTo>
                    <a:pt x="30352" y="363474"/>
                  </a:lnTo>
                  <a:lnTo>
                    <a:pt x="60578" y="363474"/>
                  </a:lnTo>
                  <a:lnTo>
                    <a:pt x="60578" y="121158"/>
                  </a:lnTo>
                  <a:close/>
                </a:path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75691" y="121158"/>
                  </a:lnTo>
                  <a:lnTo>
                    <a:pt x="75691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93085" y="2320289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15112" y="121158"/>
                  </a:lnTo>
                  <a:lnTo>
                    <a:pt x="1511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  <a:path w="978535" h="485139">
                  <a:moveTo>
                    <a:pt x="30352" y="121158"/>
                  </a:moveTo>
                  <a:lnTo>
                    <a:pt x="60578" y="121158"/>
                  </a:lnTo>
                  <a:lnTo>
                    <a:pt x="60578" y="363474"/>
                  </a:lnTo>
                  <a:lnTo>
                    <a:pt x="30352" y="363474"/>
                  </a:lnTo>
                  <a:lnTo>
                    <a:pt x="30352" y="121158"/>
                  </a:lnTo>
                  <a:close/>
                </a:path>
                <a:path w="978535" h="485139">
                  <a:moveTo>
                    <a:pt x="75691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8" y="242315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75691" y="363474"/>
                  </a:lnTo>
                  <a:lnTo>
                    <a:pt x="75691" y="12115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2570988" y="3116579"/>
            <a:ext cx="998219" cy="504825"/>
            <a:chOff x="2570988" y="3116579"/>
            <a:chExt cx="998219" cy="504825"/>
          </a:xfrm>
        </p:grpSpPr>
        <p:sp>
          <p:nvSpPr>
            <p:cNvPr id="16" name="object 16"/>
            <p:cNvSpPr/>
            <p:nvPr/>
          </p:nvSpPr>
          <p:spPr>
            <a:xfrm>
              <a:off x="2580894" y="312648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15112" y="363474"/>
                  </a:lnTo>
                  <a:lnTo>
                    <a:pt x="15112" y="121158"/>
                  </a:lnTo>
                  <a:close/>
                </a:path>
                <a:path w="978535" h="485139">
                  <a:moveTo>
                    <a:pt x="60579" y="121158"/>
                  </a:moveTo>
                  <a:lnTo>
                    <a:pt x="30353" y="121158"/>
                  </a:lnTo>
                  <a:lnTo>
                    <a:pt x="30353" y="363474"/>
                  </a:lnTo>
                  <a:lnTo>
                    <a:pt x="60579" y="363474"/>
                  </a:lnTo>
                  <a:lnTo>
                    <a:pt x="60579" y="121158"/>
                  </a:lnTo>
                  <a:close/>
                </a:path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75692" y="121158"/>
                  </a:lnTo>
                  <a:lnTo>
                    <a:pt x="75692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7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80894" y="312648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15112" y="121158"/>
                  </a:lnTo>
                  <a:lnTo>
                    <a:pt x="1511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  <a:path w="978535" h="485139">
                  <a:moveTo>
                    <a:pt x="30353" y="121158"/>
                  </a:moveTo>
                  <a:lnTo>
                    <a:pt x="60579" y="121158"/>
                  </a:lnTo>
                  <a:lnTo>
                    <a:pt x="60579" y="363474"/>
                  </a:lnTo>
                  <a:lnTo>
                    <a:pt x="30353" y="363474"/>
                  </a:lnTo>
                  <a:lnTo>
                    <a:pt x="30353" y="121158"/>
                  </a:lnTo>
                  <a:close/>
                </a:path>
                <a:path w="978535" h="485139">
                  <a:moveTo>
                    <a:pt x="75692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5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75692" y="363474"/>
                  </a:lnTo>
                  <a:lnTo>
                    <a:pt x="75692" y="12115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2583179" y="4017264"/>
            <a:ext cx="998219" cy="504825"/>
            <a:chOff x="2583179" y="4017264"/>
            <a:chExt cx="998219" cy="504825"/>
          </a:xfrm>
        </p:grpSpPr>
        <p:sp>
          <p:nvSpPr>
            <p:cNvPr id="19" name="object 19"/>
            <p:cNvSpPr/>
            <p:nvPr/>
          </p:nvSpPr>
          <p:spPr>
            <a:xfrm>
              <a:off x="2593085" y="402717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7"/>
                  </a:moveTo>
                  <a:lnTo>
                    <a:pt x="0" y="121157"/>
                  </a:lnTo>
                  <a:lnTo>
                    <a:pt x="0" y="363473"/>
                  </a:lnTo>
                  <a:lnTo>
                    <a:pt x="15112" y="363473"/>
                  </a:lnTo>
                  <a:lnTo>
                    <a:pt x="15112" y="121157"/>
                  </a:lnTo>
                  <a:close/>
                </a:path>
                <a:path w="978535" h="485139">
                  <a:moveTo>
                    <a:pt x="60578" y="121157"/>
                  </a:moveTo>
                  <a:lnTo>
                    <a:pt x="30352" y="121157"/>
                  </a:lnTo>
                  <a:lnTo>
                    <a:pt x="30352" y="363473"/>
                  </a:lnTo>
                  <a:lnTo>
                    <a:pt x="60578" y="363473"/>
                  </a:lnTo>
                  <a:lnTo>
                    <a:pt x="60578" y="121157"/>
                  </a:lnTo>
                  <a:close/>
                </a:path>
                <a:path w="978535" h="485139">
                  <a:moveTo>
                    <a:pt x="736091" y="0"/>
                  </a:moveTo>
                  <a:lnTo>
                    <a:pt x="736091" y="121157"/>
                  </a:lnTo>
                  <a:lnTo>
                    <a:pt x="75691" y="121157"/>
                  </a:lnTo>
                  <a:lnTo>
                    <a:pt x="75691" y="363473"/>
                  </a:lnTo>
                  <a:lnTo>
                    <a:pt x="736091" y="363473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593085" y="402717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15112" y="121157"/>
                  </a:lnTo>
                  <a:lnTo>
                    <a:pt x="15112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  <a:path w="978535" h="485139">
                  <a:moveTo>
                    <a:pt x="30352" y="121157"/>
                  </a:moveTo>
                  <a:lnTo>
                    <a:pt x="60578" y="121157"/>
                  </a:lnTo>
                  <a:lnTo>
                    <a:pt x="60578" y="363473"/>
                  </a:lnTo>
                  <a:lnTo>
                    <a:pt x="30352" y="363473"/>
                  </a:lnTo>
                  <a:lnTo>
                    <a:pt x="30352" y="121157"/>
                  </a:lnTo>
                  <a:close/>
                </a:path>
                <a:path w="978535" h="485139">
                  <a:moveTo>
                    <a:pt x="75691" y="121157"/>
                  </a:moveTo>
                  <a:lnTo>
                    <a:pt x="736091" y="121157"/>
                  </a:lnTo>
                  <a:lnTo>
                    <a:pt x="736091" y="0"/>
                  </a:lnTo>
                  <a:lnTo>
                    <a:pt x="978408" y="242315"/>
                  </a:lnTo>
                  <a:lnTo>
                    <a:pt x="736091" y="484631"/>
                  </a:lnTo>
                  <a:lnTo>
                    <a:pt x="736091" y="363473"/>
                  </a:lnTo>
                  <a:lnTo>
                    <a:pt x="75691" y="363473"/>
                  </a:lnTo>
                  <a:lnTo>
                    <a:pt x="75691" y="121157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3934967" y="3962400"/>
            <a:ext cx="4495800" cy="716280"/>
            <a:chOff x="3934967" y="3962400"/>
            <a:chExt cx="4495800" cy="716280"/>
          </a:xfrm>
        </p:grpSpPr>
        <p:sp>
          <p:nvSpPr>
            <p:cNvPr id="22" name="object 22"/>
            <p:cNvSpPr/>
            <p:nvPr/>
          </p:nvSpPr>
          <p:spPr>
            <a:xfrm>
              <a:off x="3944873" y="3972305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5">
                  <a:moveTo>
                    <a:pt x="4359909" y="0"/>
                  </a:moveTo>
                  <a:lnTo>
                    <a:pt x="0" y="0"/>
                  </a:lnTo>
                  <a:lnTo>
                    <a:pt x="0" y="696468"/>
                  </a:lnTo>
                  <a:lnTo>
                    <a:pt x="4475987" y="696468"/>
                  </a:lnTo>
                  <a:lnTo>
                    <a:pt x="4475987" y="116078"/>
                  </a:lnTo>
                  <a:lnTo>
                    <a:pt x="4466869" y="70883"/>
                  </a:lnTo>
                  <a:lnTo>
                    <a:pt x="4441999" y="33988"/>
                  </a:lnTo>
                  <a:lnTo>
                    <a:pt x="4405104" y="9118"/>
                  </a:lnTo>
                  <a:lnTo>
                    <a:pt x="4359909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44873" y="3972305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5">
                  <a:moveTo>
                    <a:pt x="0" y="0"/>
                  </a:moveTo>
                  <a:lnTo>
                    <a:pt x="4359909" y="0"/>
                  </a:lnTo>
                  <a:lnTo>
                    <a:pt x="4405104" y="9118"/>
                  </a:lnTo>
                  <a:lnTo>
                    <a:pt x="4441999" y="33988"/>
                  </a:lnTo>
                  <a:lnTo>
                    <a:pt x="4466869" y="70883"/>
                  </a:lnTo>
                  <a:lnTo>
                    <a:pt x="4475987" y="116078"/>
                  </a:lnTo>
                  <a:lnTo>
                    <a:pt x="4475987" y="696468"/>
                  </a:lnTo>
                  <a:lnTo>
                    <a:pt x="0" y="69646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828288" y="1275588"/>
            <a:ext cx="4495800" cy="716280"/>
            <a:chOff x="3828288" y="1275588"/>
            <a:chExt cx="4495800" cy="716280"/>
          </a:xfrm>
        </p:grpSpPr>
        <p:sp>
          <p:nvSpPr>
            <p:cNvPr id="25" name="object 25"/>
            <p:cNvSpPr/>
            <p:nvPr/>
          </p:nvSpPr>
          <p:spPr>
            <a:xfrm>
              <a:off x="3838194" y="1285494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4">
                  <a:moveTo>
                    <a:pt x="4359909" y="0"/>
                  </a:moveTo>
                  <a:lnTo>
                    <a:pt x="0" y="0"/>
                  </a:lnTo>
                  <a:lnTo>
                    <a:pt x="0" y="696467"/>
                  </a:lnTo>
                  <a:lnTo>
                    <a:pt x="4475987" y="696467"/>
                  </a:lnTo>
                  <a:lnTo>
                    <a:pt x="4475987" y="116077"/>
                  </a:lnTo>
                  <a:lnTo>
                    <a:pt x="4466869" y="70883"/>
                  </a:lnTo>
                  <a:lnTo>
                    <a:pt x="4441999" y="33988"/>
                  </a:lnTo>
                  <a:lnTo>
                    <a:pt x="4405104" y="9118"/>
                  </a:lnTo>
                  <a:lnTo>
                    <a:pt x="4359909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38194" y="1285494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4">
                  <a:moveTo>
                    <a:pt x="0" y="0"/>
                  </a:moveTo>
                  <a:lnTo>
                    <a:pt x="4359909" y="0"/>
                  </a:lnTo>
                  <a:lnTo>
                    <a:pt x="4405104" y="9118"/>
                  </a:lnTo>
                  <a:lnTo>
                    <a:pt x="4441999" y="33988"/>
                  </a:lnTo>
                  <a:lnTo>
                    <a:pt x="4466869" y="70883"/>
                  </a:lnTo>
                  <a:lnTo>
                    <a:pt x="4475987" y="116077"/>
                  </a:lnTo>
                  <a:lnTo>
                    <a:pt x="4475987" y="696467"/>
                  </a:lnTo>
                  <a:lnTo>
                    <a:pt x="0" y="696467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3814571" y="2176272"/>
            <a:ext cx="4495800" cy="795655"/>
            <a:chOff x="3814571" y="2176272"/>
            <a:chExt cx="4495800" cy="795655"/>
          </a:xfrm>
        </p:grpSpPr>
        <p:sp>
          <p:nvSpPr>
            <p:cNvPr id="28" name="object 28"/>
            <p:cNvSpPr/>
            <p:nvPr/>
          </p:nvSpPr>
          <p:spPr>
            <a:xfrm>
              <a:off x="3824477" y="2186178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69">
                  <a:moveTo>
                    <a:pt x="4346702" y="0"/>
                  </a:moveTo>
                  <a:lnTo>
                    <a:pt x="0" y="0"/>
                  </a:lnTo>
                  <a:lnTo>
                    <a:pt x="0" y="775716"/>
                  </a:lnTo>
                  <a:lnTo>
                    <a:pt x="4475988" y="775716"/>
                  </a:lnTo>
                  <a:lnTo>
                    <a:pt x="4475988" y="129286"/>
                  </a:lnTo>
                  <a:lnTo>
                    <a:pt x="4465824" y="78974"/>
                  </a:lnTo>
                  <a:lnTo>
                    <a:pt x="4438110" y="37877"/>
                  </a:lnTo>
                  <a:lnTo>
                    <a:pt x="4397013" y="10163"/>
                  </a:lnTo>
                  <a:lnTo>
                    <a:pt x="434670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824477" y="2186178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69">
                  <a:moveTo>
                    <a:pt x="0" y="0"/>
                  </a:moveTo>
                  <a:lnTo>
                    <a:pt x="4346702" y="0"/>
                  </a:lnTo>
                  <a:lnTo>
                    <a:pt x="4397013" y="10163"/>
                  </a:lnTo>
                  <a:lnTo>
                    <a:pt x="4438110" y="37877"/>
                  </a:lnTo>
                  <a:lnTo>
                    <a:pt x="4465824" y="78974"/>
                  </a:lnTo>
                  <a:lnTo>
                    <a:pt x="4475988" y="129286"/>
                  </a:lnTo>
                  <a:lnTo>
                    <a:pt x="4475988" y="775716"/>
                  </a:lnTo>
                  <a:lnTo>
                    <a:pt x="0" y="77571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3883152" y="3090672"/>
            <a:ext cx="4495800" cy="716280"/>
            <a:chOff x="3883152" y="3090672"/>
            <a:chExt cx="4495800" cy="716280"/>
          </a:xfrm>
        </p:grpSpPr>
        <p:sp>
          <p:nvSpPr>
            <p:cNvPr id="31" name="object 31"/>
            <p:cNvSpPr/>
            <p:nvPr/>
          </p:nvSpPr>
          <p:spPr>
            <a:xfrm>
              <a:off x="3893058" y="3100578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5">
                  <a:moveTo>
                    <a:pt x="4359910" y="0"/>
                  </a:moveTo>
                  <a:lnTo>
                    <a:pt x="0" y="0"/>
                  </a:lnTo>
                  <a:lnTo>
                    <a:pt x="0" y="696468"/>
                  </a:lnTo>
                  <a:lnTo>
                    <a:pt x="4475988" y="696468"/>
                  </a:lnTo>
                  <a:lnTo>
                    <a:pt x="4475988" y="116077"/>
                  </a:lnTo>
                  <a:lnTo>
                    <a:pt x="4466869" y="70883"/>
                  </a:lnTo>
                  <a:lnTo>
                    <a:pt x="4441999" y="33988"/>
                  </a:lnTo>
                  <a:lnTo>
                    <a:pt x="4405104" y="9118"/>
                  </a:lnTo>
                  <a:lnTo>
                    <a:pt x="4359910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893058" y="3100578"/>
              <a:ext cx="4476115" cy="696595"/>
            </a:xfrm>
            <a:custGeom>
              <a:avLst/>
              <a:gdLst/>
              <a:ahLst/>
              <a:cxnLst/>
              <a:rect l="l" t="t" r="r" b="b"/>
              <a:pathLst>
                <a:path w="4476115" h="696595">
                  <a:moveTo>
                    <a:pt x="0" y="0"/>
                  </a:moveTo>
                  <a:lnTo>
                    <a:pt x="4359910" y="0"/>
                  </a:lnTo>
                  <a:lnTo>
                    <a:pt x="4405104" y="9118"/>
                  </a:lnTo>
                  <a:lnTo>
                    <a:pt x="4441999" y="33988"/>
                  </a:lnTo>
                  <a:lnTo>
                    <a:pt x="4466869" y="70883"/>
                  </a:lnTo>
                  <a:lnTo>
                    <a:pt x="4475988" y="116077"/>
                  </a:lnTo>
                  <a:lnTo>
                    <a:pt x="4475988" y="696468"/>
                  </a:lnTo>
                  <a:lnTo>
                    <a:pt x="0" y="69646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2599944" y="4988052"/>
            <a:ext cx="998219" cy="504825"/>
            <a:chOff x="2599944" y="4988052"/>
            <a:chExt cx="998219" cy="504825"/>
          </a:xfrm>
        </p:grpSpPr>
        <p:sp>
          <p:nvSpPr>
            <p:cNvPr id="34" name="object 34"/>
            <p:cNvSpPr/>
            <p:nvPr/>
          </p:nvSpPr>
          <p:spPr>
            <a:xfrm>
              <a:off x="2609850" y="499795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15112" y="363474"/>
                  </a:lnTo>
                  <a:lnTo>
                    <a:pt x="15112" y="121158"/>
                  </a:lnTo>
                  <a:close/>
                </a:path>
                <a:path w="978535" h="485139">
                  <a:moveTo>
                    <a:pt x="60579" y="121158"/>
                  </a:moveTo>
                  <a:lnTo>
                    <a:pt x="30225" y="121158"/>
                  </a:lnTo>
                  <a:lnTo>
                    <a:pt x="30225" y="363474"/>
                  </a:lnTo>
                  <a:lnTo>
                    <a:pt x="60579" y="363474"/>
                  </a:lnTo>
                  <a:lnTo>
                    <a:pt x="60579" y="121158"/>
                  </a:lnTo>
                  <a:close/>
                </a:path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75692" y="121158"/>
                  </a:lnTo>
                  <a:lnTo>
                    <a:pt x="75692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8" y="242316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09850" y="499795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15112" y="121158"/>
                  </a:lnTo>
                  <a:lnTo>
                    <a:pt x="1511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  <a:path w="978535" h="485139">
                  <a:moveTo>
                    <a:pt x="30225" y="121158"/>
                  </a:moveTo>
                  <a:lnTo>
                    <a:pt x="60579" y="121158"/>
                  </a:lnTo>
                  <a:lnTo>
                    <a:pt x="60579" y="363474"/>
                  </a:lnTo>
                  <a:lnTo>
                    <a:pt x="30225" y="363474"/>
                  </a:lnTo>
                  <a:lnTo>
                    <a:pt x="30225" y="121158"/>
                  </a:lnTo>
                  <a:close/>
                </a:path>
                <a:path w="978535" h="485139">
                  <a:moveTo>
                    <a:pt x="75692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8" y="242316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75692" y="363474"/>
                  </a:lnTo>
                  <a:lnTo>
                    <a:pt x="75692" y="12115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3910584" y="4919471"/>
            <a:ext cx="4495800" cy="795655"/>
            <a:chOff x="3910584" y="4919471"/>
            <a:chExt cx="4495800" cy="795655"/>
          </a:xfrm>
        </p:grpSpPr>
        <p:sp>
          <p:nvSpPr>
            <p:cNvPr id="37" name="object 37"/>
            <p:cNvSpPr/>
            <p:nvPr/>
          </p:nvSpPr>
          <p:spPr>
            <a:xfrm>
              <a:off x="3920490" y="4929377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70">
                  <a:moveTo>
                    <a:pt x="4346702" y="0"/>
                  </a:moveTo>
                  <a:lnTo>
                    <a:pt x="0" y="0"/>
                  </a:lnTo>
                  <a:lnTo>
                    <a:pt x="0" y="775716"/>
                  </a:lnTo>
                  <a:lnTo>
                    <a:pt x="4475988" y="775716"/>
                  </a:lnTo>
                  <a:lnTo>
                    <a:pt x="4475988" y="129286"/>
                  </a:lnTo>
                  <a:lnTo>
                    <a:pt x="4465824" y="78974"/>
                  </a:lnTo>
                  <a:lnTo>
                    <a:pt x="4438110" y="37877"/>
                  </a:lnTo>
                  <a:lnTo>
                    <a:pt x="4397013" y="10163"/>
                  </a:lnTo>
                  <a:lnTo>
                    <a:pt x="434670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920490" y="4929377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70">
                  <a:moveTo>
                    <a:pt x="0" y="0"/>
                  </a:moveTo>
                  <a:lnTo>
                    <a:pt x="4346702" y="0"/>
                  </a:lnTo>
                  <a:lnTo>
                    <a:pt x="4397013" y="10163"/>
                  </a:lnTo>
                  <a:lnTo>
                    <a:pt x="4438110" y="37877"/>
                  </a:lnTo>
                  <a:lnTo>
                    <a:pt x="4465824" y="78974"/>
                  </a:lnTo>
                  <a:lnTo>
                    <a:pt x="4475988" y="129286"/>
                  </a:lnTo>
                  <a:lnTo>
                    <a:pt x="4475988" y="775716"/>
                  </a:lnTo>
                  <a:lnTo>
                    <a:pt x="0" y="77571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848100" y="1345184"/>
            <a:ext cx="4558665" cy="425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46672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Υποστήριξη</a:t>
            </a:r>
            <a:r>
              <a:rPr sz="18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Υποβολής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αίτησης</a:t>
            </a:r>
            <a:r>
              <a:rPr sz="18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το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ελάχιστο</a:t>
            </a:r>
            <a:r>
              <a:rPr sz="18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εγγυημένο</a:t>
            </a:r>
            <a:r>
              <a:rPr sz="1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εισόδημα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R="161290" algn="ctr">
              <a:lnSpc>
                <a:spcPct val="100000"/>
              </a:lnSpc>
              <a:spcBef>
                <a:spcPts val="2005"/>
              </a:spcBef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Πληροφόρηση/παραπομπή</a:t>
            </a:r>
            <a:r>
              <a:rPr sz="1800" spc="9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σε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R="163195" algn="ctr">
              <a:lnSpc>
                <a:spcPct val="100000"/>
              </a:lnSpc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προγράμματα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Πρόνοιας</a:t>
            </a:r>
            <a:r>
              <a:rPr sz="18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Κοινωνικής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R="160020" algn="ctr">
              <a:lnSpc>
                <a:spcPct val="100000"/>
              </a:lnSpc>
            </a:pPr>
            <a:r>
              <a:rPr sz="1800" spc="-10" dirty="0">
                <a:latin typeface="Bahnschrift" panose="020B0502040204020203"/>
                <a:cs typeface="Bahnschrift" panose="020B0502040204020203"/>
              </a:rPr>
              <a:t>Ένταξης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 marL="349250">
              <a:lnSpc>
                <a:spcPct val="100000"/>
              </a:lnSpc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Συμβουλευτική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Ψυχοκινητική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στήριξη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 marL="76200" algn="ctr">
              <a:lnSpc>
                <a:spcPct val="100000"/>
              </a:lnSpc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Συμβουλευτική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υποστήριξη</a:t>
            </a:r>
            <a:r>
              <a:rPr sz="18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την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 marL="74295" algn="ctr">
              <a:lnSpc>
                <a:spcPct val="100000"/>
              </a:lnSpc>
            </a:pPr>
            <a:r>
              <a:rPr sz="1800" dirty="0">
                <a:latin typeface="Bahnschrift" panose="020B0502040204020203"/>
                <a:cs typeface="Bahnschrift" panose="020B0502040204020203"/>
              </a:rPr>
              <a:t>ένταξη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στην</a:t>
            </a:r>
            <a:r>
              <a:rPr sz="18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dirty="0">
                <a:latin typeface="Bahnschrift" panose="020B0502040204020203"/>
                <a:cs typeface="Bahnschrift" panose="020B0502040204020203"/>
              </a:rPr>
              <a:t>αγορά</a:t>
            </a:r>
            <a:r>
              <a:rPr sz="1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800" spc="-10" dirty="0">
                <a:latin typeface="Bahnschrift" panose="020B0502040204020203"/>
                <a:cs typeface="Bahnschrift" panose="020B0502040204020203"/>
              </a:rPr>
              <a:t>εργασίας</a:t>
            </a:r>
            <a:endParaRPr sz="1800">
              <a:latin typeface="Bahnschrift" panose="020B0502040204020203"/>
              <a:cs typeface="Bahnschrift" panose="020B0502040204020203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800">
              <a:latin typeface="Bahnschrift" panose="020B0502040204020203"/>
              <a:cs typeface="Bahnschrift" panose="020B0502040204020203"/>
            </a:endParaRPr>
          </a:p>
          <a:p>
            <a:pPr marL="19685" algn="ctr">
              <a:lnSpc>
                <a:spcPct val="100000"/>
              </a:lnSpc>
            </a:pPr>
            <a:r>
              <a:rPr sz="1800" spc="55" dirty="0">
                <a:latin typeface="Microsoft Sans Serif" panose="020B0604020202020204"/>
                <a:cs typeface="Microsoft Sans Serif" panose="020B0604020202020204"/>
              </a:rPr>
              <a:t>Δημιουργική</a:t>
            </a:r>
            <a:r>
              <a:rPr sz="1800" spc="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130" dirty="0">
                <a:latin typeface="Microsoft Sans Serif" panose="020B0604020202020204"/>
                <a:cs typeface="Microsoft Sans Serif" panose="020B0604020202020204"/>
              </a:rPr>
              <a:t>απασχόληση</a:t>
            </a:r>
            <a:r>
              <a:rPr sz="1800" spc="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5" dirty="0">
                <a:latin typeface="Microsoft Sans Serif" panose="020B0604020202020204"/>
                <a:cs typeface="Microsoft Sans Serif" panose="020B0604020202020204"/>
              </a:rPr>
              <a:t>και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  <a:p>
            <a:pPr marL="24130" algn="ctr">
              <a:lnSpc>
                <a:spcPct val="100000"/>
              </a:lnSpc>
            </a:pPr>
            <a:r>
              <a:rPr sz="1800" spc="100" dirty="0">
                <a:latin typeface="Microsoft Sans Serif" panose="020B0604020202020204"/>
                <a:cs typeface="Microsoft Sans Serif" panose="020B0604020202020204"/>
              </a:rPr>
              <a:t>μαθησιακή</a:t>
            </a:r>
            <a:r>
              <a:rPr sz="1800" spc="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10" dirty="0">
                <a:latin typeface="Microsoft Sans Serif" panose="020B0604020202020204"/>
                <a:cs typeface="Microsoft Sans Serif" panose="020B0604020202020204"/>
              </a:rPr>
              <a:t>στήριξη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628900" y="5932932"/>
            <a:ext cx="998219" cy="504825"/>
            <a:chOff x="2628900" y="5932932"/>
            <a:chExt cx="998219" cy="504825"/>
          </a:xfrm>
        </p:grpSpPr>
        <p:sp>
          <p:nvSpPr>
            <p:cNvPr id="41" name="object 41"/>
            <p:cNvSpPr/>
            <p:nvPr/>
          </p:nvSpPr>
          <p:spPr>
            <a:xfrm>
              <a:off x="2638805" y="594283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15112" y="121157"/>
                  </a:moveTo>
                  <a:lnTo>
                    <a:pt x="0" y="121157"/>
                  </a:lnTo>
                  <a:lnTo>
                    <a:pt x="0" y="363474"/>
                  </a:lnTo>
                  <a:lnTo>
                    <a:pt x="15112" y="363474"/>
                  </a:lnTo>
                  <a:lnTo>
                    <a:pt x="15112" y="121157"/>
                  </a:lnTo>
                  <a:close/>
                </a:path>
                <a:path w="978535" h="485139">
                  <a:moveTo>
                    <a:pt x="60579" y="121157"/>
                  </a:moveTo>
                  <a:lnTo>
                    <a:pt x="30225" y="121157"/>
                  </a:lnTo>
                  <a:lnTo>
                    <a:pt x="30225" y="363474"/>
                  </a:lnTo>
                  <a:lnTo>
                    <a:pt x="60579" y="363474"/>
                  </a:lnTo>
                  <a:lnTo>
                    <a:pt x="60579" y="121157"/>
                  </a:lnTo>
                  <a:close/>
                </a:path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75692" y="121157"/>
                  </a:lnTo>
                  <a:lnTo>
                    <a:pt x="75692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638805" y="594283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15112" y="121157"/>
                  </a:lnTo>
                  <a:lnTo>
                    <a:pt x="15112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  <a:path w="978535" h="485139">
                  <a:moveTo>
                    <a:pt x="30225" y="121157"/>
                  </a:moveTo>
                  <a:lnTo>
                    <a:pt x="60579" y="121157"/>
                  </a:lnTo>
                  <a:lnTo>
                    <a:pt x="60579" y="363474"/>
                  </a:lnTo>
                  <a:lnTo>
                    <a:pt x="30225" y="363474"/>
                  </a:lnTo>
                  <a:lnTo>
                    <a:pt x="30225" y="121157"/>
                  </a:lnTo>
                  <a:close/>
                </a:path>
                <a:path w="978535" h="485139">
                  <a:moveTo>
                    <a:pt x="75692" y="121157"/>
                  </a:moveTo>
                  <a:lnTo>
                    <a:pt x="736092" y="121157"/>
                  </a:lnTo>
                  <a:lnTo>
                    <a:pt x="736092" y="0"/>
                  </a:lnTo>
                  <a:lnTo>
                    <a:pt x="978407" y="242316"/>
                  </a:lnTo>
                  <a:lnTo>
                    <a:pt x="736092" y="484632"/>
                  </a:lnTo>
                  <a:lnTo>
                    <a:pt x="736092" y="363474"/>
                  </a:lnTo>
                  <a:lnTo>
                    <a:pt x="75692" y="363474"/>
                  </a:lnTo>
                  <a:lnTo>
                    <a:pt x="75692" y="121157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3925823" y="5809488"/>
            <a:ext cx="4495800" cy="795655"/>
            <a:chOff x="3925823" y="5809488"/>
            <a:chExt cx="4495800" cy="795655"/>
          </a:xfrm>
        </p:grpSpPr>
        <p:sp>
          <p:nvSpPr>
            <p:cNvPr id="44" name="object 44"/>
            <p:cNvSpPr/>
            <p:nvPr/>
          </p:nvSpPr>
          <p:spPr>
            <a:xfrm>
              <a:off x="3935729" y="5819394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70">
                  <a:moveTo>
                    <a:pt x="4346702" y="0"/>
                  </a:moveTo>
                  <a:lnTo>
                    <a:pt x="0" y="0"/>
                  </a:lnTo>
                  <a:lnTo>
                    <a:pt x="0" y="775715"/>
                  </a:lnTo>
                  <a:lnTo>
                    <a:pt x="4475988" y="775715"/>
                  </a:lnTo>
                  <a:lnTo>
                    <a:pt x="4475988" y="129285"/>
                  </a:lnTo>
                  <a:lnTo>
                    <a:pt x="4465824" y="78963"/>
                  </a:lnTo>
                  <a:lnTo>
                    <a:pt x="4438110" y="37868"/>
                  </a:lnTo>
                  <a:lnTo>
                    <a:pt x="4397013" y="10160"/>
                  </a:lnTo>
                  <a:lnTo>
                    <a:pt x="434670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35729" y="5819394"/>
              <a:ext cx="4476115" cy="775970"/>
            </a:xfrm>
            <a:custGeom>
              <a:avLst/>
              <a:gdLst/>
              <a:ahLst/>
              <a:cxnLst/>
              <a:rect l="l" t="t" r="r" b="b"/>
              <a:pathLst>
                <a:path w="4476115" h="775970">
                  <a:moveTo>
                    <a:pt x="0" y="0"/>
                  </a:moveTo>
                  <a:lnTo>
                    <a:pt x="4346702" y="0"/>
                  </a:lnTo>
                  <a:lnTo>
                    <a:pt x="4397013" y="10160"/>
                  </a:lnTo>
                  <a:lnTo>
                    <a:pt x="4438110" y="37868"/>
                  </a:lnTo>
                  <a:lnTo>
                    <a:pt x="4465824" y="78963"/>
                  </a:lnTo>
                  <a:lnTo>
                    <a:pt x="4475988" y="129285"/>
                  </a:lnTo>
                  <a:lnTo>
                    <a:pt x="4475988" y="775715"/>
                  </a:lnTo>
                  <a:lnTo>
                    <a:pt x="0" y="775715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156709" y="5916269"/>
            <a:ext cx="39928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0185" marR="5080" indent="-146812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Microsoft Sans Serif" panose="020B0604020202020204"/>
                <a:cs typeface="Microsoft Sans Serif" panose="020B0604020202020204"/>
              </a:rPr>
              <a:t>Συνδρομή</a:t>
            </a:r>
            <a:r>
              <a:rPr sz="1800" spc="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στη</a:t>
            </a:r>
            <a:r>
              <a:rPr sz="1800" spc="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60" dirty="0">
                <a:latin typeface="Microsoft Sans Serif" panose="020B0604020202020204"/>
                <a:cs typeface="Microsoft Sans Serif" panose="020B0604020202020204"/>
              </a:rPr>
              <a:t>δημιουργία</a:t>
            </a:r>
            <a:r>
              <a:rPr sz="1800" spc="7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45" dirty="0">
                <a:latin typeface="Microsoft Sans Serif" panose="020B0604020202020204"/>
                <a:cs typeface="Microsoft Sans Serif" panose="020B0604020202020204"/>
              </a:rPr>
              <a:t>ευκαιριών </a:t>
            </a:r>
            <a:r>
              <a:rPr sz="1800" dirty="0">
                <a:latin typeface="Microsoft Sans Serif" panose="020B0604020202020204"/>
                <a:cs typeface="Microsoft Sans Serif" panose="020B0604020202020204"/>
              </a:rPr>
              <a:t>για</a:t>
            </a:r>
            <a:r>
              <a:rPr sz="1800" spc="1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30" dirty="0">
                <a:latin typeface="Microsoft Sans Serif" panose="020B0604020202020204"/>
                <a:cs typeface="Microsoft Sans Serif" panose="020B0604020202020204"/>
              </a:rPr>
              <a:t>νέους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335768" y="-9144"/>
            <a:ext cx="879475" cy="1234440"/>
            <a:chOff x="10335768" y="-9144"/>
            <a:chExt cx="879475" cy="1234440"/>
          </a:xfrm>
        </p:grpSpPr>
        <p:sp>
          <p:nvSpPr>
            <p:cNvPr id="48" name="object 48"/>
            <p:cNvSpPr/>
            <p:nvPr/>
          </p:nvSpPr>
          <p:spPr>
            <a:xfrm>
              <a:off x="10399395" y="761"/>
              <a:ext cx="805815" cy="1214755"/>
            </a:xfrm>
            <a:custGeom>
              <a:avLst/>
              <a:gdLst/>
              <a:ahLst/>
              <a:cxnLst/>
              <a:rect l="l" t="t" r="r" b="b"/>
              <a:pathLst>
                <a:path w="805815" h="1214755">
                  <a:moveTo>
                    <a:pt x="752094" y="0"/>
                  </a:moveTo>
                  <a:lnTo>
                    <a:pt x="107441" y="0"/>
                  </a:lnTo>
                  <a:lnTo>
                    <a:pt x="86510" y="4214"/>
                  </a:lnTo>
                  <a:lnTo>
                    <a:pt x="69437" y="15716"/>
                  </a:lnTo>
                  <a:lnTo>
                    <a:pt x="57935" y="32789"/>
                  </a:lnTo>
                  <a:lnTo>
                    <a:pt x="53721" y="53721"/>
                  </a:lnTo>
                  <a:lnTo>
                    <a:pt x="53721" y="1107186"/>
                  </a:lnTo>
                  <a:lnTo>
                    <a:pt x="0" y="1107186"/>
                  </a:lnTo>
                  <a:lnTo>
                    <a:pt x="10455" y="1109303"/>
                  </a:lnTo>
                  <a:lnTo>
                    <a:pt x="18970" y="1115075"/>
                  </a:lnTo>
                  <a:lnTo>
                    <a:pt x="24699" y="1123634"/>
                  </a:lnTo>
                  <a:lnTo>
                    <a:pt x="26797" y="1134110"/>
                  </a:lnTo>
                  <a:lnTo>
                    <a:pt x="24699" y="1144512"/>
                  </a:lnTo>
                  <a:lnTo>
                    <a:pt x="18970" y="1153033"/>
                  </a:lnTo>
                  <a:lnTo>
                    <a:pt x="10455" y="1158791"/>
                  </a:lnTo>
                  <a:lnTo>
                    <a:pt x="0" y="1160907"/>
                  </a:lnTo>
                  <a:lnTo>
                    <a:pt x="53721" y="1160907"/>
                  </a:lnTo>
                  <a:lnTo>
                    <a:pt x="49506" y="1181838"/>
                  </a:lnTo>
                  <a:lnTo>
                    <a:pt x="38004" y="1198911"/>
                  </a:lnTo>
                  <a:lnTo>
                    <a:pt x="20931" y="1210413"/>
                  </a:lnTo>
                  <a:lnTo>
                    <a:pt x="0" y="1214628"/>
                  </a:lnTo>
                  <a:lnTo>
                    <a:pt x="644651" y="1214628"/>
                  </a:lnTo>
                  <a:lnTo>
                    <a:pt x="665583" y="1210413"/>
                  </a:lnTo>
                  <a:lnTo>
                    <a:pt x="682656" y="1198911"/>
                  </a:lnTo>
                  <a:lnTo>
                    <a:pt x="694158" y="1181838"/>
                  </a:lnTo>
                  <a:lnTo>
                    <a:pt x="698373" y="1160907"/>
                  </a:lnTo>
                  <a:lnTo>
                    <a:pt x="698373" y="107442"/>
                  </a:lnTo>
                  <a:lnTo>
                    <a:pt x="107441" y="107442"/>
                  </a:lnTo>
                  <a:lnTo>
                    <a:pt x="96986" y="105324"/>
                  </a:lnTo>
                  <a:lnTo>
                    <a:pt x="88471" y="99552"/>
                  </a:lnTo>
                  <a:lnTo>
                    <a:pt x="82742" y="90993"/>
                  </a:lnTo>
                  <a:lnTo>
                    <a:pt x="80645" y="80518"/>
                  </a:lnTo>
                  <a:lnTo>
                    <a:pt x="82742" y="70115"/>
                  </a:lnTo>
                  <a:lnTo>
                    <a:pt x="88471" y="61595"/>
                  </a:lnTo>
                  <a:lnTo>
                    <a:pt x="96986" y="55836"/>
                  </a:lnTo>
                  <a:lnTo>
                    <a:pt x="107441" y="53721"/>
                  </a:lnTo>
                  <a:lnTo>
                    <a:pt x="805814" y="53721"/>
                  </a:lnTo>
                  <a:lnTo>
                    <a:pt x="801600" y="32789"/>
                  </a:lnTo>
                  <a:lnTo>
                    <a:pt x="790098" y="15716"/>
                  </a:lnTo>
                  <a:lnTo>
                    <a:pt x="773025" y="4214"/>
                  </a:lnTo>
                  <a:lnTo>
                    <a:pt x="752094" y="0"/>
                  </a:lnTo>
                  <a:close/>
                </a:path>
                <a:path w="805815" h="1214755">
                  <a:moveTo>
                    <a:pt x="805814" y="53721"/>
                  </a:moveTo>
                  <a:lnTo>
                    <a:pt x="161162" y="53721"/>
                  </a:lnTo>
                  <a:lnTo>
                    <a:pt x="156948" y="74652"/>
                  </a:lnTo>
                  <a:lnTo>
                    <a:pt x="145446" y="91725"/>
                  </a:lnTo>
                  <a:lnTo>
                    <a:pt x="128373" y="103227"/>
                  </a:lnTo>
                  <a:lnTo>
                    <a:pt x="107441" y="107442"/>
                  </a:lnTo>
                  <a:lnTo>
                    <a:pt x="752094" y="107442"/>
                  </a:lnTo>
                  <a:lnTo>
                    <a:pt x="773025" y="103227"/>
                  </a:lnTo>
                  <a:lnTo>
                    <a:pt x="790098" y="91725"/>
                  </a:lnTo>
                  <a:lnTo>
                    <a:pt x="801600" y="74652"/>
                  </a:lnTo>
                  <a:lnTo>
                    <a:pt x="805814" y="5372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345674" y="54483"/>
              <a:ext cx="215265" cy="1161415"/>
            </a:xfrm>
            <a:custGeom>
              <a:avLst/>
              <a:gdLst/>
              <a:ahLst/>
              <a:cxnLst/>
              <a:rect l="l" t="t" r="r" b="b"/>
              <a:pathLst>
                <a:path w="215265" h="1161415">
                  <a:moveTo>
                    <a:pt x="214883" y="0"/>
                  </a:moveTo>
                  <a:lnTo>
                    <a:pt x="161162" y="0"/>
                  </a:lnTo>
                  <a:lnTo>
                    <a:pt x="150707" y="2115"/>
                  </a:lnTo>
                  <a:lnTo>
                    <a:pt x="142192" y="7874"/>
                  </a:lnTo>
                  <a:lnTo>
                    <a:pt x="136463" y="16394"/>
                  </a:lnTo>
                  <a:lnTo>
                    <a:pt x="134366" y="26797"/>
                  </a:lnTo>
                  <a:lnTo>
                    <a:pt x="136463" y="37272"/>
                  </a:lnTo>
                  <a:lnTo>
                    <a:pt x="142192" y="45831"/>
                  </a:lnTo>
                  <a:lnTo>
                    <a:pt x="150707" y="51603"/>
                  </a:lnTo>
                  <a:lnTo>
                    <a:pt x="161162" y="53721"/>
                  </a:lnTo>
                  <a:lnTo>
                    <a:pt x="182094" y="49506"/>
                  </a:lnTo>
                  <a:lnTo>
                    <a:pt x="199167" y="38004"/>
                  </a:lnTo>
                  <a:lnTo>
                    <a:pt x="210669" y="20931"/>
                  </a:lnTo>
                  <a:lnTo>
                    <a:pt x="214883" y="0"/>
                  </a:lnTo>
                  <a:close/>
                </a:path>
                <a:path w="215265" h="1161415">
                  <a:moveTo>
                    <a:pt x="53721" y="1053465"/>
                  </a:moveTo>
                  <a:lnTo>
                    <a:pt x="32789" y="1057679"/>
                  </a:lnTo>
                  <a:lnTo>
                    <a:pt x="15716" y="1069181"/>
                  </a:lnTo>
                  <a:lnTo>
                    <a:pt x="4214" y="1086254"/>
                  </a:lnTo>
                  <a:lnTo>
                    <a:pt x="0" y="1107186"/>
                  </a:lnTo>
                  <a:lnTo>
                    <a:pt x="4214" y="1128117"/>
                  </a:lnTo>
                  <a:lnTo>
                    <a:pt x="15716" y="1145190"/>
                  </a:lnTo>
                  <a:lnTo>
                    <a:pt x="32789" y="1156692"/>
                  </a:lnTo>
                  <a:lnTo>
                    <a:pt x="53721" y="1160907"/>
                  </a:lnTo>
                  <a:lnTo>
                    <a:pt x="74652" y="1156692"/>
                  </a:lnTo>
                  <a:lnTo>
                    <a:pt x="91725" y="1145190"/>
                  </a:lnTo>
                  <a:lnTo>
                    <a:pt x="103227" y="1128117"/>
                  </a:lnTo>
                  <a:lnTo>
                    <a:pt x="107442" y="1107186"/>
                  </a:lnTo>
                  <a:lnTo>
                    <a:pt x="53721" y="1107186"/>
                  </a:lnTo>
                  <a:lnTo>
                    <a:pt x="64176" y="1105070"/>
                  </a:lnTo>
                  <a:lnTo>
                    <a:pt x="72691" y="1099312"/>
                  </a:lnTo>
                  <a:lnTo>
                    <a:pt x="78420" y="1090791"/>
                  </a:lnTo>
                  <a:lnTo>
                    <a:pt x="80518" y="1080389"/>
                  </a:lnTo>
                  <a:lnTo>
                    <a:pt x="78420" y="1069913"/>
                  </a:lnTo>
                  <a:lnTo>
                    <a:pt x="72691" y="1061354"/>
                  </a:lnTo>
                  <a:lnTo>
                    <a:pt x="64176" y="1055582"/>
                  </a:lnTo>
                  <a:lnTo>
                    <a:pt x="53721" y="1053465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345674" y="761"/>
              <a:ext cx="859790" cy="1214755"/>
            </a:xfrm>
            <a:custGeom>
              <a:avLst/>
              <a:gdLst/>
              <a:ahLst/>
              <a:cxnLst/>
              <a:rect l="l" t="t" r="r" b="b"/>
              <a:pathLst>
                <a:path w="859790" h="1214755">
                  <a:moveTo>
                    <a:pt x="107442" y="1107186"/>
                  </a:moveTo>
                  <a:lnTo>
                    <a:pt x="107442" y="53721"/>
                  </a:lnTo>
                  <a:lnTo>
                    <a:pt x="111656" y="32789"/>
                  </a:lnTo>
                  <a:lnTo>
                    <a:pt x="123158" y="15716"/>
                  </a:lnTo>
                  <a:lnTo>
                    <a:pt x="140231" y="4214"/>
                  </a:lnTo>
                  <a:lnTo>
                    <a:pt x="161162" y="0"/>
                  </a:lnTo>
                  <a:lnTo>
                    <a:pt x="805815" y="0"/>
                  </a:lnTo>
                  <a:lnTo>
                    <a:pt x="826746" y="4214"/>
                  </a:lnTo>
                  <a:lnTo>
                    <a:pt x="843819" y="15716"/>
                  </a:lnTo>
                  <a:lnTo>
                    <a:pt x="855321" y="32789"/>
                  </a:lnTo>
                  <a:lnTo>
                    <a:pt x="859535" y="53721"/>
                  </a:lnTo>
                  <a:lnTo>
                    <a:pt x="855321" y="74652"/>
                  </a:lnTo>
                  <a:lnTo>
                    <a:pt x="843819" y="91725"/>
                  </a:lnTo>
                  <a:lnTo>
                    <a:pt x="826746" y="103227"/>
                  </a:lnTo>
                  <a:lnTo>
                    <a:pt x="805815" y="107442"/>
                  </a:lnTo>
                  <a:lnTo>
                    <a:pt x="752094" y="107442"/>
                  </a:lnTo>
                  <a:lnTo>
                    <a:pt x="752094" y="1160907"/>
                  </a:lnTo>
                  <a:lnTo>
                    <a:pt x="747879" y="1181838"/>
                  </a:lnTo>
                  <a:lnTo>
                    <a:pt x="736377" y="1198911"/>
                  </a:lnTo>
                  <a:lnTo>
                    <a:pt x="719304" y="1210413"/>
                  </a:lnTo>
                  <a:lnTo>
                    <a:pt x="698373" y="1214628"/>
                  </a:lnTo>
                  <a:lnTo>
                    <a:pt x="53721" y="1214628"/>
                  </a:lnTo>
                  <a:lnTo>
                    <a:pt x="32789" y="1210413"/>
                  </a:lnTo>
                  <a:lnTo>
                    <a:pt x="15716" y="1198911"/>
                  </a:lnTo>
                  <a:lnTo>
                    <a:pt x="4214" y="1181838"/>
                  </a:lnTo>
                  <a:lnTo>
                    <a:pt x="0" y="1160907"/>
                  </a:lnTo>
                  <a:lnTo>
                    <a:pt x="4214" y="1139975"/>
                  </a:lnTo>
                  <a:lnTo>
                    <a:pt x="15716" y="1122902"/>
                  </a:lnTo>
                  <a:lnTo>
                    <a:pt x="32789" y="1111400"/>
                  </a:lnTo>
                  <a:lnTo>
                    <a:pt x="53721" y="1107186"/>
                  </a:lnTo>
                  <a:lnTo>
                    <a:pt x="107442" y="1107186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0007" y="-9144"/>
              <a:ext cx="100456" cy="12725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506837" y="1082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590931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89489" y="1098042"/>
              <a:ext cx="73532" cy="127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016" y="4549140"/>
            <a:ext cx="2945892" cy="357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611" y="5739384"/>
            <a:ext cx="3253740" cy="443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5959" y="4998720"/>
            <a:ext cx="1362455" cy="5943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17609" y="6244844"/>
            <a:ext cx="31203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Κοινωνικό</a:t>
            </a:r>
            <a:r>
              <a:rPr sz="1400" b="1" spc="-4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8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59" y="5547359"/>
            <a:ext cx="8032242" cy="8953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3590" y="5824855"/>
            <a:ext cx="4203700" cy="24511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Σύσταση</a:t>
            </a:r>
            <a:r>
              <a:rPr sz="16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Κινητής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Μονάδας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59" y="4485132"/>
            <a:ext cx="8032242" cy="124586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3590" y="4734560"/>
            <a:ext cx="5800725" cy="32702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Έλλειψη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χώρων</a:t>
            </a:r>
            <a:r>
              <a:rPr sz="16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υποδοχής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Ωφελούμενων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459" y="3279647"/>
            <a:ext cx="8032242" cy="137083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3437" y="3460241"/>
            <a:ext cx="7675880" cy="4826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Δυσκολία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πρόσβασης,</a:t>
            </a:r>
            <a:r>
              <a:rPr sz="16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ιδιαίτερα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τα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άτομα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αναπηρία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τους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ηλικιωμένους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,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στα</a:t>
            </a:r>
            <a:r>
              <a:rPr sz="16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απομακρυσμένα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Κέντρα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Κοινότητας.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459" y="2074164"/>
            <a:ext cx="8032242" cy="134340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3590" y="2354580"/>
            <a:ext cx="7329805" cy="38544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Έλλειψη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προσωπικού</a:t>
            </a:r>
            <a:r>
              <a:rPr sz="16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λειτουργικά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προβλήματα</a:t>
            </a:r>
            <a:r>
              <a:rPr sz="16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αρμοδιοτήτων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459" y="1053083"/>
            <a:ext cx="8032242" cy="118491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83590" y="1282065"/>
            <a:ext cx="7357745" cy="3022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Δυσκολίες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κατά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διαδικασία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παραπομπών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σε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άλλες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Κοινωνικές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Δομές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785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Προβλήματα</a:t>
            </a:r>
            <a:r>
              <a:rPr sz="2800" spc="-95" dirty="0"/>
              <a:t> </a:t>
            </a:r>
            <a:r>
              <a:rPr sz="2800" dirty="0"/>
              <a:t>στη</a:t>
            </a:r>
            <a:r>
              <a:rPr sz="2800" spc="-60" dirty="0"/>
              <a:t> </a:t>
            </a:r>
            <a:r>
              <a:rPr sz="2800" dirty="0"/>
              <a:t>παροχή</a:t>
            </a:r>
            <a:r>
              <a:rPr sz="2800" spc="-85" dirty="0"/>
              <a:t> </a:t>
            </a:r>
            <a:r>
              <a:rPr sz="2800" spc="-10" dirty="0"/>
              <a:t>Υπηρεσιών</a:t>
            </a:r>
            <a:endParaRPr sz="2800"/>
          </a:p>
        </p:txBody>
      </p:sp>
      <p:grpSp>
        <p:nvGrpSpPr>
          <p:cNvPr id="18" name="object 18"/>
          <p:cNvGrpSpPr/>
          <p:nvPr/>
        </p:nvGrpSpPr>
        <p:grpSpPr>
          <a:xfrm>
            <a:off x="10267188" y="-9144"/>
            <a:ext cx="1016635" cy="1262380"/>
            <a:chOff x="10267188" y="-9144"/>
            <a:chExt cx="1016635" cy="1262380"/>
          </a:xfrm>
        </p:grpSpPr>
        <p:sp>
          <p:nvSpPr>
            <p:cNvPr id="19" name="object 19"/>
            <p:cNvSpPr/>
            <p:nvPr/>
          </p:nvSpPr>
          <p:spPr>
            <a:xfrm>
              <a:off x="10339324" y="761"/>
              <a:ext cx="934719" cy="1242060"/>
            </a:xfrm>
            <a:custGeom>
              <a:avLst/>
              <a:gdLst/>
              <a:ahLst/>
              <a:cxnLst/>
              <a:rect l="l" t="t" r="r" b="b"/>
              <a:pathLst>
                <a:path w="934720" h="1242060">
                  <a:moveTo>
                    <a:pt x="872108" y="0"/>
                  </a:moveTo>
                  <a:lnTo>
                    <a:pt x="124586" y="0"/>
                  </a:lnTo>
                  <a:lnTo>
                    <a:pt x="100397" y="4901"/>
                  </a:lnTo>
                  <a:lnTo>
                    <a:pt x="80613" y="18256"/>
                  </a:lnTo>
                  <a:lnTo>
                    <a:pt x="67258" y="38040"/>
                  </a:lnTo>
                  <a:lnTo>
                    <a:pt x="62356" y="62230"/>
                  </a:lnTo>
                  <a:lnTo>
                    <a:pt x="62356" y="1117473"/>
                  </a:lnTo>
                  <a:lnTo>
                    <a:pt x="0" y="1117473"/>
                  </a:lnTo>
                  <a:lnTo>
                    <a:pt x="12168" y="1119923"/>
                  </a:lnTo>
                  <a:lnTo>
                    <a:pt x="22098" y="1126601"/>
                  </a:lnTo>
                  <a:lnTo>
                    <a:pt x="28789" y="1136493"/>
                  </a:lnTo>
                  <a:lnTo>
                    <a:pt x="31242" y="1148588"/>
                  </a:lnTo>
                  <a:lnTo>
                    <a:pt x="28789" y="1160756"/>
                  </a:lnTo>
                  <a:lnTo>
                    <a:pt x="22098" y="1170686"/>
                  </a:lnTo>
                  <a:lnTo>
                    <a:pt x="12168" y="1177377"/>
                  </a:lnTo>
                  <a:lnTo>
                    <a:pt x="0" y="1179830"/>
                  </a:lnTo>
                  <a:lnTo>
                    <a:pt x="62356" y="1179830"/>
                  </a:lnTo>
                  <a:lnTo>
                    <a:pt x="57453" y="1204019"/>
                  </a:lnTo>
                  <a:lnTo>
                    <a:pt x="44084" y="1223803"/>
                  </a:lnTo>
                  <a:lnTo>
                    <a:pt x="24262" y="1237158"/>
                  </a:lnTo>
                  <a:lnTo>
                    <a:pt x="0" y="1242060"/>
                  </a:lnTo>
                  <a:lnTo>
                    <a:pt x="747649" y="1242060"/>
                  </a:lnTo>
                  <a:lnTo>
                    <a:pt x="771838" y="1237158"/>
                  </a:lnTo>
                  <a:lnTo>
                    <a:pt x="791622" y="1223803"/>
                  </a:lnTo>
                  <a:lnTo>
                    <a:pt x="804977" y="1204019"/>
                  </a:lnTo>
                  <a:lnTo>
                    <a:pt x="809878" y="1179830"/>
                  </a:lnTo>
                  <a:lnTo>
                    <a:pt x="809878" y="124587"/>
                  </a:lnTo>
                  <a:lnTo>
                    <a:pt x="124714" y="124587"/>
                  </a:lnTo>
                  <a:lnTo>
                    <a:pt x="112545" y="122136"/>
                  </a:lnTo>
                  <a:lnTo>
                    <a:pt x="102616" y="115458"/>
                  </a:lnTo>
                  <a:lnTo>
                    <a:pt x="95924" y="105566"/>
                  </a:lnTo>
                  <a:lnTo>
                    <a:pt x="93472" y="93472"/>
                  </a:lnTo>
                  <a:lnTo>
                    <a:pt x="95924" y="81303"/>
                  </a:lnTo>
                  <a:lnTo>
                    <a:pt x="102616" y="71374"/>
                  </a:lnTo>
                  <a:lnTo>
                    <a:pt x="112545" y="64682"/>
                  </a:lnTo>
                  <a:lnTo>
                    <a:pt x="124714" y="62230"/>
                  </a:lnTo>
                  <a:lnTo>
                    <a:pt x="934466" y="62230"/>
                  </a:lnTo>
                  <a:lnTo>
                    <a:pt x="929562" y="38040"/>
                  </a:lnTo>
                  <a:lnTo>
                    <a:pt x="916193" y="18256"/>
                  </a:lnTo>
                  <a:lnTo>
                    <a:pt x="896371" y="4901"/>
                  </a:lnTo>
                  <a:lnTo>
                    <a:pt x="872108" y="0"/>
                  </a:lnTo>
                  <a:close/>
                </a:path>
                <a:path w="934720" h="1242060">
                  <a:moveTo>
                    <a:pt x="934466" y="62230"/>
                  </a:moveTo>
                  <a:lnTo>
                    <a:pt x="186944" y="62230"/>
                  </a:lnTo>
                  <a:lnTo>
                    <a:pt x="182042" y="86492"/>
                  </a:lnTo>
                  <a:lnTo>
                    <a:pt x="168687" y="106314"/>
                  </a:lnTo>
                  <a:lnTo>
                    <a:pt x="148903" y="119683"/>
                  </a:lnTo>
                  <a:lnTo>
                    <a:pt x="124714" y="124587"/>
                  </a:lnTo>
                  <a:lnTo>
                    <a:pt x="872108" y="124587"/>
                  </a:lnTo>
                  <a:lnTo>
                    <a:pt x="896371" y="119683"/>
                  </a:lnTo>
                  <a:lnTo>
                    <a:pt x="916193" y="106314"/>
                  </a:lnTo>
                  <a:lnTo>
                    <a:pt x="929562" y="86492"/>
                  </a:lnTo>
                  <a:lnTo>
                    <a:pt x="934466" y="622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277094" y="62991"/>
              <a:ext cx="249554" cy="1179830"/>
            </a:xfrm>
            <a:custGeom>
              <a:avLst/>
              <a:gdLst/>
              <a:ahLst/>
              <a:cxnLst/>
              <a:rect l="l" t="t" r="r" b="b"/>
              <a:pathLst>
                <a:path w="249554" h="1179830">
                  <a:moveTo>
                    <a:pt x="249174" y="0"/>
                  </a:moveTo>
                  <a:lnTo>
                    <a:pt x="186944" y="0"/>
                  </a:lnTo>
                  <a:lnTo>
                    <a:pt x="174775" y="2452"/>
                  </a:lnTo>
                  <a:lnTo>
                    <a:pt x="164846" y="9143"/>
                  </a:lnTo>
                  <a:lnTo>
                    <a:pt x="158154" y="19073"/>
                  </a:lnTo>
                  <a:lnTo>
                    <a:pt x="155701" y="31241"/>
                  </a:lnTo>
                  <a:lnTo>
                    <a:pt x="158154" y="43336"/>
                  </a:lnTo>
                  <a:lnTo>
                    <a:pt x="164846" y="53228"/>
                  </a:lnTo>
                  <a:lnTo>
                    <a:pt x="174775" y="59906"/>
                  </a:lnTo>
                  <a:lnTo>
                    <a:pt x="186944" y="62356"/>
                  </a:lnTo>
                  <a:lnTo>
                    <a:pt x="211133" y="57453"/>
                  </a:lnTo>
                  <a:lnTo>
                    <a:pt x="230917" y="44084"/>
                  </a:lnTo>
                  <a:lnTo>
                    <a:pt x="244272" y="24262"/>
                  </a:lnTo>
                  <a:lnTo>
                    <a:pt x="249174" y="0"/>
                  </a:lnTo>
                  <a:close/>
                </a:path>
                <a:path w="249554" h="1179830">
                  <a:moveTo>
                    <a:pt x="62229" y="1055242"/>
                  </a:moveTo>
                  <a:lnTo>
                    <a:pt x="38040" y="1060146"/>
                  </a:lnTo>
                  <a:lnTo>
                    <a:pt x="18256" y="1073515"/>
                  </a:lnTo>
                  <a:lnTo>
                    <a:pt x="4901" y="1093337"/>
                  </a:lnTo>
                  <a:lnTo>
                    <a:pt x="0" y="1117599"/>
                  </a:lnTo>
                  <a:lnTo>
                    <a:pt x="4901" y="1141789"/>
                  </a:lnTo>
                  <a:lnTo>
                    <a:pt x="18256" y="1161573"/>
                  </a:lnTo>
                  <a:lnTo>
                    <a:pt x="38040" y="1174928"/>
                  </a:lnTo>
                  <a:lnTo>
                    <a:pt x="62229" y="1179829"/>
                  </a:lnTo>
                  <a:lnTo>
                    <a:pt x="86492" y="1174928"/>
                  </a:lnTo>
                  <a:lnTo>
                    <a:pt x="106314" y="1161573"/>
                  </a:lnTo>
                  <a:lnTo>
                    <a:pt x="119683" y="1141789"/>
                  </a:lnTo>
                  <a:lnTo>
                    <a:pt x="124586" y="1117599"/>
                  </a:lnTo>
                  <a:lnTo>
                    <a:pt x="62229" y="1117599"/>
                  </a:lnTo>
                  <a:lnTo>
                    <a:pt x="74398" y="1115147"/>
                  </a:lnTo>
                  <a:lnTo>
                    <a:pt x="84327" y="1108455"/>
                  </a:lnTo>
                  <a:lnTo>
                    <a:pt x="91019" y="1098526"/>
                  </a:lnTo>
                  <a:lnTo>
                    <a:pt x="93472" y="1086357"/>
                  </a:lnTo>
                  <a:lnTo>
                    <a:pt x="91019" y="1074263"/>
                  </a:lnTo>
                  <a:lnTo>
                    <a:pt x="84327" y="1064371"/>
                  </a:lnTo>
                  <a:lnTo>
                    <a:pt x="74398" y="1057693"/>
                  </a:lnTo>
                  <a:lnTo>
                    <a:pt x="62229" y="1055242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77094" y="761"/>
              <a:ext cx="996950" cy="1242060"/>
            </a:xfrm>
            <a:custGeom>
              <a:avLst/>
              <a:gdLst/>
              <a:ahLst/>
              <a:cxnLst/>
              <a:rect l="l" t="t" r="r" b="b"/>
              <a:pathLst>
                <a:path w="996950" h="1242060">
                  <a:moveTo>
                    <a:pt x="124586" y="1117473"/>
                  </a:moveTo>
                  <a:lnTo>
                    <a:pt x="124586" y="62230"/>
                  </a:lnTo>
                  <a:lnTo>
                    <a:pt x="129488" y="38040"/>
                  </a:lnTo>
                  <a:lnTo>
                    <a:pt x="142843" y="18256"/>
                  </a:lnTo>
                  <a:lnTo>
                    <a:pt x="162627" y="4901"/>
                  </a:lnTo>
                  <a:lnTo>
                    <a:pt x="186816" y="0"/>
                  </a:lnTo>
                  <a:lnTo>
                    <a:pt x="934338" y="0"/>
                  </a:lnTo>
                  <a:lnTo>
                    <a:pt x="958601" y="4901"/>
                  </a:lnTo>
                  <a:lnTo>
                    <a:pt x="978423" y="18256"/>
                  </a:lnTo>
                  <a:lnTo>
                    <a:pt x="991792" y="38040"/>
                  </a:lnTo>
                  <a:lnTo>
                    <a:pt x="996696" y="62230"/>
                  </a:lnTo>
                  <a:lnTo>
                    <a:pt x="991792" y="86492"/>
                  </a:lnTo>
                  <a:lnTo>
                    <a:pt x="978423" y="106314"/>
                  </a:lnTo>
                  <a:lnTo>
                    <a:pt x="958601" y="119683"/>
                  </a:lnTo>
                  <a:lnTo>
                    <a:pt x="934338" y="124587"/>
                  </a:lnTo>
                  <a:lnTo>
                    <a:pt x="872108" y="124587"/>
                  </a:lnTo>
                  <a:lnTo>
                    <a:pt x="872108" y="1179830"/>
                  </a:lnTo>
                  <a:lnTo>
                    <a:pt x="867207" y="1204019"/>
                  </a:lnTo>
                  <a:lnTo>
                    <a:pt x="853852" y="1223803"/>
                  </a:lnTo>
                  <a:lnTo>
                    <a:pt x="834068" y="1237158"/>
                  </a:lnTo>
                  <a:lnTo>
                    <a:pt x="809878" y="1242060"/>
                  </a:lnTo>
                  <a:lnTo>
                    <a:pt x="62229" y="1242060"/>
                  </a:lnTo>
                  <a:lnTo>
                    <a:pt x="38040" y="1237158"/>
                  </a:lnTo>
                  <a:lnTo>
                    <a:pt x="18256" y="1223803"/>
                  </a:lnTo>
                  <a:lnTo>
                    <a:pt x="4901" y="1204019"/>
                  </a:lnTo>
                  <a:lnTo>
                    <a:pt x="0" y="1179830"/>
                  </a:lnTo>
                  <a:lnTo>
                    <a:pt x="4901" y="1155567"/>
                  </a:lnTo>
                  <a:lnTo>
                    <a:pt x="18256" y="1135745"/>
                  </a:lnTo>
                  <a:lnTo>
                    <a:pt x="38040" y="1122376"/>
                  </a:lnTo>
                  <a:lnTo>
                    <a:pt x="62229" y="1117473"/>
                  </a:lnTo>
                  <a:lnTo>
                    <a:pt x="124586" y="1117473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2890" y="-9144"/>
              <a:ext cx="113283" cy="1443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464038" y="125349"/>
              <a:ext cx="685165" cy="0"/>
            </a:xfrm>
            <a:custGeom>
              <a:avLst/>
              <a:gdLst/>
              <a:ahLst/>
              <a:cxnLst/>
              <a:rect l="l" t="t" r="r" b="b"/>
              <a:pathLst>
                <a:path w="685165">
                  <a:moveTo>
                    <a:pt x="68516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29418" y="1108328"/>
              <a:ext cx="82168" cy="1443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0531" y="5500115"/>
            <a:ext cx="2075687" cy="2102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1416" y="1351788"/>
            <a:ext cx="11530965" cy="5253355"/>
            <a:chOff x="661416" y="1351788"/>
            <a:chExt cx="11530965" cy="5253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6" y="6163055"/>
              <a:ext cx="2965704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8" y="5745479"/>
              <a:ext cx="986027" cy="4617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6" y="1351788"/>
              <a:ext cx="8823960" cy="454456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168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05"/>
              </a:spcBef>
            </a:pPr>
            <a:r>
              <a:rPr dirty="0"/>
              <a:t>Χάρτης</a:t>
            </a:r>
            <a:r>
              <a:rPr spc="-45" dirty="0"/>
              <a:t> </a:t>
            </a:r>
            <a:r>
              <a:rPr dirty="0"/>
              <a:t>των</a:t>
            </a:r>
            <a:r>
              <a:rPr spc="-40" dirty="0"/>
              <a:t> </a:t>
            </a:r>
            <a:r>
              <a:rPr dirty="0"/>
              <a:t>Κέντρων</a:t>
            </a:r>
            <a:r>
              <a:rPr spc="-60" dirty="0"/>
              <a:t> </a:t>
            </a:r>
            <a:r>
              <a:rPr spc="-10" dirty="0"/>
              <a:t>Κοινότητας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10267188" y="-9144"/>
            <a:ext cx="962025" cy="1207135"/>
            <a:chOff x="10267188" y="-9144"/>
            <a:chExt cx="962025" cy="1207135"/>
          </a:xfrm>
        </p:grpSpPr>
        <p:sp>
          <p:nvSpPr>
            <p:cNvPr id="10" name="object 10"/>
            <p:cNvSpPr/>
            <p:nvPr/>
          </p:nvSpPr>
          <p:spPr>
            <a:xfrm>
              <a:off x="10336022" y="761"/>
              <a:ext cx="883285" cy="1187450"/>
            </a:xfrm>
            <a:custGeom>
              <a:avLst/>
              <a:gdLst/>
              <a:ahLst/>
              <a:cxnLst/>
              <a:rect l="l" t="t" r="r" b="b"/>
              <a:pathLst>
                <a:path w="883284" h="1187450">
                  <a:moveTo>
                    <a:pt x="765175" y="1128268"/>
                  </a:moveTo>
                  <a:lnTo>
                    <a:pt x="58800" y="1128268"/>
                  </a:lnTo>
                  <a:lnTo>
                    <a:pt x="54131" y="1151245"/>
                  </a:lnTo>
                  <a:lnTo>
                    <a:pt x="41521" y="1169939"/>
                  </a:lnTo>
                  <a:lnTo>
                    <a:pt x="22840" y="1182562"/>
                  </a:lnTo>
                  <a:lnTo>
                    <a:pt x="0" y="1187196"/>
                  </a:lnTo>
                  <a:lnTo>
                    <a:pt x="706247" y="1187196"/>
                  </a:lnTo>
                  <a:lnTo>
                    <a:pt x="729170" y="1182562"/>
                  </a:lnTo>
                  <a:lnTo>
                    <a:pt x="747902" y="1169939"/>
                  </a:lnTo>
                  <a:lnTo>
                    <a:pt x="760539" y="1151245"/>
                  </a:lnTo>
                  <a:lnTo>
                    <a:pt x="765175" y="1128395"/>
                  </a:lnTo>
                  <a:lnTo>
                    <a:pt x="765175" y="1128268"/>
                  </a:lnTo>
                  <a:close/>
                </a:path>
                <a:path w="883284" h="1187450">
                  <a:moveTo>
                    <a:pt x="824102" y="0"/>
                  </a:moveTo>
                  <a:lnTo>
                    <a:pt x="117728" y="0"/>
                  </a:lnTo>
                  <a:lnTo>
                    <a:pt x="94805" y="4635"/>
                  </a:lnTo>
                  <a:lnTo>
                    <a:pt x="76073" y="17272"/>
                  </a:lnTo>
                  <a:lnTo>
                    <a:pt x="63436" y="36004"/>
                  </a:lnTo>
                  <a:lnTo>
                    <a:pt x="58800" y="58928"/>
                  </a:lnTo>
                  <a:lnTo>
                    <a:pt x="58800" y="1069467"/>
                  </a:lnTo>
                  <a:lnTo>
                    <a:pt x="0" y="1069467"/>
                  </a:lnTo>
                  <a:lnTo>
                    <a:pt x="11388" y="1071784"/>
                  </a:lnTo>
                  <a:lnTo>
                    <a:pt x="20716" y="1078103"/>
                  </a:lnTo>
                  <a:lnTo>
                    <a:pt x="27021" y="1087469"/>
                  </a:lnTo>
                  <a:lnTo>
                    <a:pt x="29336" y="1098931"/>
                  </a:lnTo>
                  <a:lnTo>
                    <a:pt x="27021" y="1110392"/>
                  </a:lnTo>
                  <a:lnTo>
                    <a:pt x="20716" y="1119759"/>
                  </a:lnTo>
                  <a:lnTo>
                    <a:pt x="11388" y="1126077"/>
                  </a:lnTo>
                  <a:lnTo>
                    <a:pt x="0" y="1128395"/>
                  </a:lnTo>
                  <a:lnTo>
                    <a:pt x="765175" y="1128268"/>
                  </a:lnTo>
                  <a:lnTo>
                    <a:pt x="765175" y="117729"/>
                  </a:lnTo>
                  <a:lnTo>
                    <a:pt x="117601" y="117729"/>
                  </a:lnTo>
                  <a:lnTo>
                    <a:pt x="106213" y="115411"/>
                  </a:lnTo>
                  <a:lnTo>
                    <a:pt x="96885" y="109093"/>
                  </a:lnTo>
                  <a:lnTo>
                    <a:pt x="90580" y="99726"/>
                  </a:lnTo>
                  <a:lnTo>
                    <a:pt x="88264" y="88265"/>
                  </a:lnTo>
                  <a:lnTo>
                    <a:pt x="90580" y="76823"/>
                  </a:lnTo>
                  <a:lnTo>
                    <a:pt x="96885" y="67500"/>
                  </a:lnTo>
                  <a:lnTo>
                    <a:pt x="106213" y="61225"/>
                  </a:lnTo>
                  <a:lnTo>
                    <a:pt x="117601" y="58928"/>
                  </a:lnTo>
                  <a:lnTo>
                    <a:pt x="882903" y="58928"/>
                  </a:lnTo>
                  <a:lnTo>
                    <a:pt x="878270" y="36004"/>
                  </a:lnTo>
                  <a:lnTo>
                    <a:pt x="865647" y="17272"/>
                  </a:lnTo>
                  <a:lnTo>
                    <a:pt x="846953" y="4635"/>
                  </a:lnTo>
                  <a:lnTo>
                    <a:pt x="824102" y="0"/>
                  </a:lnTo>
                  <a:close/>
                </a:path>
                <a:path w="883284" h="1187450">
                  <a:moveTo>
                    <a:pt x="882903" y="58928"/>
                  </a:moveTo>
                  <a:lnTo>
                    <a:pt x="176529" y="58928"/>
                  </a:lnTo>
                  <a:lnTo>
                    <a:pt x="171894" y="81778"/>
                  </a:lnTo>
                  <a:lnTo>
                    <a:pt x="159257" y="100472"/>
                  </a:lnTo>
                  <a:lnTo>
                    <a:pt x="140525" y="113095"/>
                  </a:lnTo>
                  <a:lnTo>
                    <a:pt x="117601" y="117729"/>
                  </a:lnTo>
                  <a:lnTo>
                    <a:pt x="824102" y="117729"/>
                  </a:lnTo>
                  <a:lnTo>
                    <a:pt x="846953" y="113095"/>
                  </a:lnTo>
                  <a:lnTo>
                    <a:pt x="865647" y="100472"/>
                  </a:lnTo>
                  <a:lnTo>
                    <a:pt x="878270" y="81778"/>
                  </a:lnTo>
                  <a:lnTo>
                    <a:pt x="882903" y="5892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277094" y="59690"/>
              <a:ext cx="235585" cy="1128395"/>
            </a:xfrm>
            <a:custGeom>
              <a:avLst/>
              <a:gdLst/>
              <a:ahLst/>
              <a:cxnLst/>
              <a:rect l="l" t="t" r="r" b="b"/>
              <a:pathLst>
                <a:path w="235584" h="1128395">
                  <a:moveTo>
                    <a:pt x="235457" y="0"/>
                  </a:moveTo>
                  <a:lnTo>
                    <a:pt x="176529" y="0"/>
                  </a:lnTo>
                  <a:lnTo>
                    <a:pt x="165141" y="2297"/>
                  </a:lnTo>
                  <a:lnTo>
                    <a:pt x="155813" y="8572"/>
                  </a:lnTo>
                  <a:lnTo>
                    <a:pt x="149508" y="17895"/>
                  </a:lnTo>
                  <a:lnTo>
                    <a:pt x="147192" y="29336"/>
                  </a:lnTo>
                  <a:lnTo>
                    <a:pt x="149508" y="40798"/>
                  </a:lnTo>
                  <a:lnTo>
                    <a:pt x="155813" y="50164"/>
                  </a:lnTo>
                  <a:lnTo>
                    <a:pt x="165141" y="56483"/>
                  </a:lnTo>
                  <a:lnTo>
                    <a:pt x="176529" y="58800"/>
                  </a:lnTo>
                  <a:lnTo>
                    <a:pt x="199453" y="54167"/>
                  </a:lnTo>
                  <a:lnTo>
                    <a:pt x="218185" y="41544"/>
                  </a:lnTo>
                  <a:lnTo>
                    <a:pt x="230822" y="22850"/>
                  </a:lnTo>
                  <a:lnTo>
                    <a:pt x="235457" y="0"/>
                  </a:lnTo>
                  <a:close/>
                </a:path>
                <a:path w="235584" h="1128395">
                  <a:moveTo>
                    <a:pt x="58800" y="1010538"/>
                  </a:moveTo>
                  <a:lnTo>
                    <a:pt x="17256" y="1027810"/>
                  </a:lnTo>
                  <a:lnTo>
                    <a:pt x="25" y="1069339"/>
                  </a:lnTo>
                  <a:lnTo>
                    <a:pt x="0" y="1069466"/>
                  </a:lnTo>
                  <a:lnTo>
                    <a:pt x="4633" y="1092317"/>
                  </a:lnTo>
                  <a:lnTo>
                    <a:pt x="17256" y="1111011"/>
                  </a:lnTo>
                  <a:lnTo>
                    <a:pt x="35950" y="1123634"/>
                  </a:lnTo>
                  <a:lnTo>
                    <a:pt x="58800" y="1128267"/>
                  </a:lnTo>
                  <a:lnTo>
                    <a:pt x="81724" y="1123634"/>
                  </a:lnTo>
                  <a:lnTo>
                    <a:pt x="100456" y="1111011"/>
                  </a:lnTo>
                  <a:lnTo>
                    <a:pt x="113093" y="1092317"/>
                  </a:lnTo>
                  <a:lnTo>
                    <a:pt x="117728" y="1069466"/>
                  </a:lnTo>
                  <a:lnTo>
                    <a:pt x="58800" y="1069339"/>
                  </a:lnTo>
                  <a:lnTo>
                    <a:pt x="70262" y="1067042"/>
                  </a:lnTo>
                  <a:lnTo>
                    <a:pt x="79628" y="1060767"/>
                  </a:lnTo>
                  <a:lnTo>
                    <a:pt x="85947" y="1051444"/>
                  </a:lnTo>
                  <a:lnTo>
                    <a:pt x="88264" y="1040002"/>
                  </a:lnTo>
                  <a:lnTo>
                    <a:pt x="85947" y="1028541"/>
                  </a:lnTo>
                  <a:lnTo>
                    <a:pt x="79628" y="1019174"/>
                  </a:lnTo>
                  <a:lnTo>
                    <a:pt x="70262" y="1012856"/>
                  </a:lnTo>
                  <a:lnTo>
                    <a:pt x="58800" y="1010538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77094" y="761"/>
              <a:ext cx="942340" cy="1187450"/>
            </a:xfrm>
            <a:custGeom>
              <a:avLst/>
              <a:gdLst/>
              <a:ahLst/>
              <a:cxnLst/>
              <a:rect l="l" t="t" r="r" b="b"/>
              <a:pathLst>
                <a:path w="942340" h="1187450">
                  <a:moveTo>
                    <a:pt x="117728" y="1069467"/>
                  </a:moveTo>
                  <a:lnTo>
                    <a:pt x="117728" y="58928"/>
                  </a:lnTo>
                  <a:lnTo>
                    <a:pt x="122364" y="36004"/>
                  </a:lnTo>
                  <a:lnTo>
                    <a:pt x="135000" y="17272"/>
                  </a:lnTo>
                  <a:lnTo>
                    <a:pt x="153733" y="4635"/>
                  </a:lnTo>
                  <a:lnTo>
                    <a:pt x="176656" y="0"/>
                  </a:lnTo>
                  <a:lnTo>
                    <a:pt x="883030" y="0"/>
                  </a:lnTo>
                  <a:lnTo>
                    <a:pt x="905881" y="4635"/>
                  </a:lnTo>
                  <a:lnTo>
                    <a:pt x="924575" y="17272"/>
                  </a:lnTo>
                  <a:lnTo>
                    <a:pt x="937198" y="36004"/>
                  </a:lnTo>
                  <a:lnTo>
                    <a:pt x="941831" y="58928"/>
                  </a:lnTo>
                  <a:lnTo>
                    <a:pt x="937198" y="81778"/>
                  </a:lnTo>
                  <a:lnTo>
                    <a:pt x="924575" y="100472"/>
                  </a:lnTo>
                  <a:lnTo>
                    <a:pt x="905881" y="113095"/>
                  </a:lnTo>
                  <a:lnTo>
                    <a:pt x="883030" y="117729"/>
                  </a:lnTo>
                  <a:lnTo>
                    <a:pt x="824102" y="117729"/>
                  </a:lnTo>
                  <a:lnTo>
                    <a:pt x="824102" y="1128395"/>
                  </a:lnTo>
                  <a:lnTo>
                    <a:pt x="819467" y="1151245"/>
                  </a:lnTo>
                  <a:lnTo>
                    <a:pt x="806830" y="1169939"/>
                  </a:lnTo>
                  <a:lnTo>
                    <a:pt x="788098" y="1182562"/>
                  </a:lnTo>
                  <a:lnTo>
                    <a:pt x="765175" y="1187196"/>
                  </a:lnTo>
                  <a:lnTo>
                    <a:pt x="58927" y="1187196"/>
                  </a:lnTo>
                  <a:lnTo>
                    <a:pt x="36004" y="1182560"/>
                  </a:lnTo>
                  <a:lnTo>
                    <a:pt x="17271" y="1169924"/>
                  </a:lnTo>
                  <a:lnTo>
                    <a:pt x="4635" y="1151191"/>
                  </a:lnTo>
                  <a:lnTo>
                    <a:pt x="0" y="1128268"/>
                  </a:lnTo>
                  <a:lnTo>
                    <a:pt x="4635" y="1105417"/>
                  </a:lnTo>
                  <a:lnTo>
                    <a:pt x="17272" y="1086723"/>
                  </a:lnTo>
                  <a:lnTo>
                    <a:pt x="36004" y="1074100"/>
                  </a:lnTo>
                  <a:lnTo>
                    <a:pt x="58927" y="1069467"/>
                  </a:lnTo>
                  <a:lnTo>
                    <a:pt x="117728" y="1069467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381" y="-9144"/>
              <a:ext cx="108076" cy="1375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53751" y="118491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44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26116" y="1060322"/>
              <a:ext cx="78612" cy="13754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297048" y="5987897"/>
            <a:ext cx="4752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</a:rPr>
              <a:t>http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8"/>
              </a:rPr>
              <a:t>s://www.socialsterea.gr/eidi-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8"/>
              </a:rPr>
              <a:t>domis/kentro-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8"/>
              </a:rPr>
              <a:t>koinotitas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56597" y="6611844"/>
            <a:ext cx="267716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5395" y="5417820"/>
            <a:ext cx="2075688" cy="2117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38400" y="1007363"/>
            <a:ext cx="9753600" cy="5690235"/>
            <a:chOff x="2438400" y="1007363"/>
            <a:chExt cx="9753600" cy="56902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5" y="6163055"/>
              <a:ext cx="2965704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7" y="5716523"/>
              <a:ext cx="1112520" cy="490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3643871"/>
              <a:ext cx="390931" cy="4168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8168" y="1007363"/>
              <a:ext cx="1809750" cy="568985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6930" marR="5080" indent="-209486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Προτάσεις</a:t>
            </a:r>
            <a:r>
              <a:rPr sz="2800" spc="-65" dirty="0"/>
              <a:t> </a:t>
            </a:r>
            <a:r>
              <a:rPr sz="2800" dirty="0"/>
              <a:t>για</a:t>
            </a:r>
            <a:r>
              <a:rPr sz="2800" spc="-70" dirty="0"/>
              <a:t> </a:t>
            </a:r>
            <a:r>
              <a:rPr sz="2800" dirty="0"/>
              <a:t>τη</a:t>
            </a:r>
            <a:r>
              <a:rPr sz="2800" spc="-40" dirty="0"/>
              <a:t> </a:t>
            </a:r>
            <a:r>
              <a:rPr sz="2800" dirty="0"/>
              <a:t>βελτίωση</a:t>
            </a:r>
            <a:r>
              <a:rPr sz="2800" spc="-70" dirty="0"/>
              <a:t> </a:t>
            </a:r>
            <a:r>
              <a:rPr sz="2800" dirty="0"/>
              <a:t>της</a:t>
            </a:r>
            <a:r>
              <a:rPr sz="2800" spc="-50" dirty="0"/>
              <a:t> </a:t>
            </a:r>
            <a:r>
              <a:rPr sz="2800" spc="-10" dirty="0"/>
              <a:t>λειτουργίας</a:t>
            </a:r>
            <a:r>
              <a:rPr sz="2800" spc="-65" dirty="0"/>
              <a:t> </a:t>
            </a:r>
            <a:r>
              <a:rPr sz="2800" spc="-25" dirty="0"/>
              <a:t>των </a:t>
            </a:r>
            <a:r>
              <a:rPr sz="2800" dirty="0"/>
              <a:t>Κέντρων</a:t>
            </a:r>
            <a:r>
              <a:rPr sz="2800" spc="-114" dirty="0"/>
              <a:t> </a:t>
            </a:r>
            <a:r>
              <a:rPr sz="2800" spc="-10" dirty="0"/>
              <a:t>Κοινότητας</a:t>
            </a:r>
            <a:endParaRPr sz="28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0895" y="1007363"/>
            <a:ext cx="2061210" cy="56898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2119" y="1099820"/>
            <a:ext cx="1706245" cy="5213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87325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Βελτίωση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Παροχής Υπηρεσιών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411480" indent="-113030">
              <a:lnSpc>
                <a:spcPts val="1510"/>
              </a:lnSpc>
              <a:spcBef>
                <a:spcPts val="59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Διεύρυνση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του 	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ωραρίου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10"/>
              </a:lnSpc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λειτουργίας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την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1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καλύτερη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154940">
              <a:lnSpc>
                <a:spcPts val="1510"/>
              </a:lnSpc>
              <a:spcBef>
                <a:spcPts val="11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εξυπηρέτηση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εργαζομένων.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476250" indent="-113030">
              <a:lnSpc>
                <a:spcPts val="1510"/>
              </a:lnSpc>
              <a:spcBef>
                <a:spcPts val="25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Προσαρμογή 	υπηρεσιών</a:t>
            </a:r>
            <a:r>
              <a:rPr sz="14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σε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117475">
              <a:lnSpc>
                <a:spcPts val="1510"/>
              </a:lnSpc>
              <a:spcBef>
                <a:spcPts val="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ευάλωτες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ομάδες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όπως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ηλικιωμένοι,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25"/>
              </a:lnSpc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ΑμεΑ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9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μετανάστες.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350520" indent="-113030">
              <a:lnSpc>
                <a:spcPts val="151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Αύξηση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του 	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εξειδικευμένου 	προσωπικού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(Κοινωνικοί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33020">
              <a:lnSpc>
                <a:spcPts val="1510"/>
              </a:lnSpc>
              <a:spcBef>
                <a:spcPts val="11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Λειτουργοί,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Ψυχολόγοι,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Νομικοί Σύμβουλοι).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indent="-113030">
              <a:lnSpc>
                <a:spcPts val="1595"/>
              </a:lnSpc>
              <a:spcBef>
                <a:spcPts val="70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Ενίσχυση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5080">
              <a:lnSpc>
                <a:spcPct val="90000"/>
              </a:lnSpc>
              <a:spcBef>
                <a:spcPts val="8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προγραμμάτων κοινωνικής</a:t>
            </a:r>
            <a:r>
              <a:rPr sz="1400" spc="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ένταξης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κατάρτισης ανέργων.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7232" y="1093088"/>
            <a:ext cx="1508760" cy="4640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408305">
              <a:lnSpc>
                <a:spcPts val="1550"/>
              </a:lnSpc>
              <a:spcBef>
                <a:spcPts val="265"/>
              </a:spcBef>
            </a:pPr>
            <a:r>
              <a:rPr sz="1400" b="1" spc="-30" dirty="0">
                <a:latin typeface="Tahoma" panose="020B0604030504040204"/>
                <a:cs typeface="Tahoma" panose="020B0604030504040204"/>
              </a:rPr>
              <a:t>Τεχνολογική </a:t>
            </a:r>
            <a:r>
              <a:rPr sz="1400" b="1" spc="-10" dirty="0">
                <a:latin typeface="Tahoma" panose="020B0604030504040204"/>
                <a:cs typeface="Tahoma" panose="020B0604030504040204"/>
              </a:rPr>
              <a:t>Αναβάθμιση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25730" marR="458470" indent="-113030">
              <a:lnSpc>
                <a:spcPts val="1510"/>
              </a:lnSpc>
              <a:spcBef>
                <a:spcPts val="61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Δημιουργία 	ψηφιακής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πλατφόρμας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για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337820">
              <a:lnSpc>
                <a:spcPts val="1510"/>
              </a:lnSpc>
              <a:spcBef>
                <a:spcPts val="11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ηλεκτρονικά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ραντεβού</a:t>
            </a:r>
            <a:r>
              <a:rPr sz="14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67310">
              <a:lnSpc>
                <a:spcPts val="15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απομακρυσμένη υποστήριξη.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indent="-113030">
              <a:lnSpc>
                <a:spcPts val="1595"/>
              </a:lnSpc>
              <a:spcBef>
                <a:spcPts val="65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Ανάπτυξη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212725">
              <a:lnSpc>
                <a:spcPct val="90000"/>
              </a:lnSpc>
              <a:spcBef>
                <a:spcPts val="8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εφαρμογής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για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κινητά</a:t>
            </a:r>
            <a:r>
              <a:rPr sz="1400" spc="2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για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ενημέρωση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πολιτών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250825">
              <a:lnSpc>
                <a:spcPts val="1510"/>
              </a:lnSpc>
              <a:spcBef>
                <a:spcPts val="2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παροχή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online υπηρεσιών.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5080" indent="-113030">
              <a:lnSpc>
                <a:spcPct val="90000"/>
              </a:lnSpc>
              <a:spcBef>
                <a:spcPts val="23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Εκσυγχρονισμός 	υλικοτεχνικής 	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υποδομής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(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 	υπολογιστές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,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	γρήγορο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internet, 	ψηφιακή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αρχειοθέτηση)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03064" y="1007363"/>
            <a:ext cx="2329815" cy="5690235"/>
            <a:chOff x="4703064" y="1007363"/>
            <a:chExt cx="2329815" cy="569023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3064" y="3643871"/>
              <a:ext cx="348272" cy="4168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7968" y="1007363"/>
              <a:ext cx="1954530" cy="568985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17921" y="1040358"/>
            <a:ext cx="1653539" cy="354520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b="1" spc="-10" dirty="0">
                <a:latin typeface="Tahoma" panose="020B0604030504040204"/>
                <a:cs typeface="Tahoma" panose="020B0604030504040204"/>
              </a:rPr>
              <a:t>Προσβασιμότητα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25730" marR="407035" indent="-113030">
              <a:lnSpc>
                <a:spcPts val="1510"/>
              </a:lnSpc>
              <a:spcBef>
                <a:spcPts val="64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Βελτίωση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 	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κτιριακών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243205">
              <a:lnSpc>
                <a:spcPts val="1510"/>
              </a:lnSpc>
              <a:spcBef>
                <a:spcPts val="1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εγκαταστάσεων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άτομα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με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9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αναπηρία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196850" indent="-113030">
              <a:lnSpc>
                <a:spcPts val="151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Διακριτός</a:t>
            </a:r>
            <a:r>
              <a:rPr sz="14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χώρος 	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ατομικές 	συνεντεύξεις, 	συνεδρίες</a:t>
            </a:r>
            <a:r>
              <a:rPr sz="14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5080">
              <a:lnSpc>
                <a:spcPts val="1510"/>
              </a:lnSpc>
              <a:spcBef>
                <a:spcPts val="10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παροχή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υπηρεσιών συμβουλευτικής.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278130" indent="-113030">
              <a:lnSpc>
                <a:spcPts val="1510"/>
              </a:lnSpc>
              <a:spcBef>
                <a:spcPts val="25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Επαρκής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χώρος 	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υποδοχής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90"/>
              </a:lnSpc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αναμονής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κοινού.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indent="-113030">
              <a:lnSpc>
                <a:spcPts val="1595"/>
              </a:lnSpc>
              <a:spcBef>
                <a:spcPts val="85"/>
              </a:spcBef>
              <a:buChar char="•"/>
              <a:tabLst>
                <a:tab pos="12573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Χώροι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υγιεινής</a:t>
            </a:r>
            <a:r>
              <a:rPr sz="14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50" dirty="0">
                <a:latin typeface="Bahnschrift" panose="020B0502040204020203"/>
                <a:cs typeface="Bahnschrift" panose="020B0502040204020203"/>
              </a:rPr>
              <a:t>–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9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τουαλέτες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75931" y="1034796"/>
            <a:ext cx="2137410" cy="5634990"/>
            <a:chOff x="7075931" y="1034796"/>
            <a:chExt cx="2137410" cy="563499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5931" y="3643871"/>
              <a:ext cx="366560" cy="4168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6743" y="1034796"/>
              <a:ext cx="1736598" cy="563499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12760" y="1064488"/>
            <a:ext cx="1437640" cy="39096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Διασύνδεση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indent="-113030">
              <a:lnSpc>
                <a:spcPts val="1595"/>
              </a:lnSpc>
              <a:spcBef>
                <a:spcPts val="420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Ανάπτυξη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5080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συνεργασιών</a:t>
            </a:r>
            <a:r>
              <a:rPr sz="1400" spc="1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με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τοπικές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επιχειρήσεις,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15"/>
              </a:lnSpc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ΜΚΟ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595"/>
              </a:lnSpc>
            </a:pPr>
            <a:r>
              <a:rPr lang="el-GR" altLang="" sz="1400" spc="-10" dirty="0">
                <a:latin typeface="Bahnschrift" panose="020B0502040204020203"/>
                <a:cs typeface="Bahnschrift" panose="020B0502040204020203"/>
              </a:rPr>
              <a:t>Π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ανεπιστήμια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indent="-113030">
              <a:lnSpc>
                <a:spcPts val="1595"/>
              </a:lnSpc>
              <a:spcBef>
                <a:spcPts val="85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Διοργάνωση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18415">
              <a:lnSpc>
                <a:spcPct val="90000"/>
              </a:lnSpc>
              <a:spcBef>
                <a:spcPts val="80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εκδηλώσεων</a:t>
            </a:r>
            <a:r>
              <a:rPr sz="14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σεμιναρίων</a:t>
            </a:r>
            <a:r>
              <a:rPr sz="14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για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ενίσχυση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της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κοινωνικής συνοχής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160655" indent="-113030">
              <a:lnSpc>
                <a:spcPts val="151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Ενεργοποίηση 	εθελοντικών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321310" algn="just">
              <a:lnSpc>
                <a:spcPts val="1510"/>
              </a:lnSpc>
              <a:spcBef>
                <a:spcPts val="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δράσεων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για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υποστήριξη ευπαθών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9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ομάδων.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280904" y="-9144"/>
            <a:ext cx="920750" cy="1165860"/>
            <a:chOff x="10280904" y="-9144"/>
            <a:chExt cx="920750" cy="1165860"/>
          </a:xfrm>
        </p:grpSpPr>
        <p:sp>
          <p:nvSpPr>
            <p:cNvPr id="22" name="object 22"/>
            <p:cNvSpPr/>
            <p:nvPr/>
          </p:nvSpPr>
          <p:spPr>
            <a:xfrm>
              <a:off x="10347071" y="761"/>
              <a:ext cx="844550" cy="1146175"/>
            </a:xfrm>
            <a:custGeom>
              <a:avLst/>
              <a:gdLst/>
              <a:ahLst/>
              <a:cxnLst/>
              <a:rect l="l" t="t" r="r" b="b"/>
              <a:pathLst>
                <a:path w="844550" h="1146175">
                  <a:moveTo>
                    <a:pt x="788161" y="0"/>
                  </a:moveTo>
                  <a:lnTo>
                    <a:pt x="112649" y="0"/>
                  </a:lnTo>
                  <a:lnTo>
                    <a:pt x="90711" y="4415"/>
                  </a:lnTo>
                  <a:lnTo>
                    <a:pt x="72786" y="16462"/>
                  </a:lnTo>
                  <a:lnTo>
                    <a:pt x="60696" y="34343"/>
                  </a:lnTo>
                  <a:lnTo>
                    <a:pt x="56260" y="56261"/>
                  </a:lnTo>
                  <a:lnTo>
                    <a:pt x="56260" y="1033526"/>
                  </a:lnTo>
                  <a:lnTo>
                    <a:pt x="0" y="1033526"/>
                  </a:lnTo>
                  <a:lnTo>
                    <a:pt x="10995" y="1035732"/>
                  </a:lnTo>
                  <a:lnTo>
                    <a:pt x="19954" y="1041749"/>
                  </a:lnTo>
                  <a:lnTo>
                    <a:pt x="25985" y="1050671"/>
                  </a:lnTo>
                  <a:lnTo>
                    <a:pt x="28194" y="1061593"/>
                  </a:lnTo>
                  <a:lnTo>
                    <a:pt x="25985" y="1072588"/>
                  </a:lnTo>
                  <a:lnTo>
                    <a:pt x="19954" y="1081547"/>
                  </a:lnTo>
                  <a:lnTo>
                    <a:pt x="10995" y="1087578"/>
                  </a:lnTo>
                  <a:lnTo>
                    <a:pt x="0" y="1089787"/>
                  </a:lnTo>
                  <a:lnTo>
                    <a:pt x="56260" y="1089787"/>
                  </a:lnTo>
                  <a:lnTo>
                    <a:pt x="51845" y="1111704"/>
                  </a:lnTo>
                  <a:lnTo>
                    <a:pt x="39798" y="1129585"/>
                  </a:lnTo>
                  <a:lnTo>
                    <a:pt x="21917" y="1141632"/>
                  </a:lnTo>
                  <a:lnTo>
                    <a:pt x="0" y="1146048"/>
                  </a:lnTo>
                  <a:lnTo>
                    <a:pt x="675512" y="1146048"/>
                  </a:lnTo>
                  <a:lnTo>
                    <a:pt x="697430" y="1141632"/>
                  </a:lnTo>
                  <a:lnTo>
                    <a:pt x="715311" y="1129585"/>
                  </a:lnTo>
                  <a:lnTo>
                    <a:pt x="727358" y="1111704"/>
                  </a:lnTo>
                  <a:lnTo>
                    <a:pt x="731774" y="1089787"/>
                  </a:lnTo>
                  <a:lnTo>
                    <a:pt x="731774" y="112522"/>
                  </a:lnTo>
                  <a:lnTo>
                    <a:pt x="112649" y="112522"/>
                  </a:lnTo>
                  <a:lnTo>
                    <a:pt x="101653" y="110315"/>
                  </a:lnTo>
                  <a:lnTo>
                    <a:pt x="92694" y="104298"/>
                  </a:lnTo>
                  <a:lnTo>
                    <a:pt x="86663" y="95376"/>
                  </a:lnTo>
                  <a:lnTo>
                    <a:pt x="84454" y="84455"/>
                  </a:lnTo>
                  <a:lnTo>
                    <a:pt x="86663" y="73459"/>
                  </a:lnTo>
                  <a:lnTo>
                    <a:pt x="92694" y="64500"/>
                  </a:lnTo>
                  <a:lnTo>
                    <a:pt x="101653" y="58469"/>
                  </a:lnTo>
                  <a:lnTo>
                    <a:pt x="112649" y="56261"/>
                  </a:lnTo>
                  <a:lnTo>
                    <a:pt x="844423" y="56261"/>
                  </a:lnTo>
                  <a:lnTo>
                    <a:pt x="840007" y="34343"/>
                  </a:lnTo>
                  <a:lnTo>
                    <a:pt x="827960" y="16462"/>
                  </a:lnTo>
                  <a:lnTo>
                    <a:pt x="810079" y="4415"/>
                  </a:lnTo>
                  <a:lnTo>
                    <a:pt x="788161" y="0"/>
                  </a:lnTo>
                  <a:close/>
                </a:path>
                <a:path w="844550" h="1146175">
                  <a:moveTo>
                    <a:pt x="844423" y="56261"/>
                  </a:moveTo>
                  <a:lnTo>
                    <a:pt x="168909" y="56261"/>
                  </a:lnTo>
                  <a:lnTo>
                    <a:pt x="164494" y="78178"/>
                  </a:lnTo>
                  <a:lnTo>
                    <a:pt x="152447" y="96059"/>
                  </a:lnTo>
                  <a:lnTo>
                    <a:pt x="134566" y="108106"/>
                  </a:lnTo>
                  <a:lnTo>
                    <a:pt x="112649" y="112522"/>
                  </a:lnTo>
                  <a:lnTo>
                    <a:pt x="788161" y="112522"/>
                  </a:lnTo>
                  <a:lnTo>
                    <a:pt x="810079" y="108106"/>
                  </a:lnTo>
                  <a:lnTo>
                    <a:pt x="827960" y="96059"/>
                  </a:lnTo>
                  <a:lnTo>
                    <a:pt x="840007" y="78178"/>
                  </a:lnTo>
                  <a:lnTo>
                    <a:pt x="844423" y="5626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90810" y="57023"/>
              <a:ext cx="225425" cy="1090295"/>
            </a:xfrm>
            <a:custGeom>
              <a:avLst/>
              <a:gdLst/>
              <a:ahLst/>
              <a:cxnLst/>
              <a:rect l="l" t="t" r="r" b="b"/>
              <a:pathLst>
                <a:path w="225425" h="1090295">
                  <a:moveTo>
                    <a:pt x="225171" y="0"/>
                  </a:moveTo>
                  <a:lnTo>
                    <a:pt x="168910" y="0"/>
                  </a:lnTo>
                  <a:lnTo>
                    <a:pt x="157914" y="2208"/>
                  </a:lnTo>
                  <a:lnTo>
                    <a:pt x="148955" y="8239"/>
                  </a:lnTo>
                  <a:lnTo>
                    <a:pt x="142924" y="17198"/>
                  </a:lnTo>
                  <a:lnTo>
                    <a:pt x="140716" y="28194"/>
                  </a:lnTo>
                  <a:lnTo>
                    <a:pt x="142924" y="39115"/>
                  </a:lnTo>
                  <a:lnTo>
                    <a:pt x="148955" y="48037"/>
                  </a:lnTo>
                  <a:lnTo>
                    <a:pt x="157914" y="54054"/>
                  </a:lnTo>
                  <a:lnTo>
                    <a:pt x="168910" y="56260"/>
                  </a:lnTo>
                  <a:lnTo>
                    <a:pt x="190827" y="51845"/>
                  </a:lnTo>
                  <a:lnTo>
                    <a:pt x="208708" y="39798"/>
                  </a:lnTo>
                  <a:lnTo>
                    <a:pt x="220755" y="21917"/>
                  </a:lnTo>
                  <a:lnTo>
                    <a:pt x="225171" y="0"/>
                  </a:lnTo>
                  <a:close/>
                </a:path>
                <a:path w="225425" h="1090295">
                  <a:moveTo>
                    <a:pt x="56261" y="977264"/>
                  </a:moveTo>
                  <a:lnTo>
                    <a:pt x="34343" y="981680"/>
                  </a:lnTo>
                  <a:lnTo>
                    <a:pt x="16462" y="993727"/>
                  </a:lnTo>
                  <a:lnTo>
                    <a:pt x="4415" y="1011608"/>
                  </a:lnTo>
                  <a:lnTo>
                    <a:pt x="0" y="1033526"/>
                  </a:lnTo>
                  <a:lnTo>
                    <a:pt x="4415" y="1055443"/>
                  </a:lnTo>
                  <a:lnTo>
                    <a:pt x="16462" y="1073324"/>
                  </a:lnTo>
                  <a:lnTo>
                    <a:pt x="34343" y="1085371"/>
                  </a:lnTo>
                  <a:lnTo>
                    <a:pt x="56261" y="1089787"/>
                  </a:lnTo>
                  <a:lnTo>
                    <a:pt x="78178" y="1085371"/>
                  </a:lnTo>
                  <a:lnTo>
                    <a:pt x="96059" y="1073324"/>
                  </a:lnTo>
                  <a:lnTo>
                    <a:pt x="108106" y="1055443"/>
                  </a:lnTo>
                  <a:lnTo>
                    <a:pt x="112522" y="1033526"/>
                  </a:lnTo>
                  <a:lnTo>
                    <a:pt x="56261" y="1033526"/>
                  </a:lnTo>
                  <a:lnTo>
                    <a:pt x="67256" y="1031317"/>
                  </a:lnTo>
                  <a:lnTo>
                    <a:pt x="76215" y="1025286"/>
                  </a:lnTo>
                  <a:lnTo>
                    <a:pt x="82246" y="1016327"/>
                  </a:lnTo>
                  <a:lnTo>
                    <a:pt x="84455" y="1005331"/>
                  </a:lnTo>
                  <a:lnTo>
                    <a:pt x="82246" y="994409"/>
                  </a:lnTo>
                  <a:lnTo>
                    <a:pt x="76215" y="985488"/>
                  </a:lnTo>
                  <a:lnTo>
                    <a:pt x="67256" y="979471"/>
                  </a:lnTo>
                  <a:lnTo>
                    <a:pt x="56261" y="977264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90810" y="761"/>
              <a:ext cx="901065" cy="1146175"/>
            </a:xfrm>
            <a:custGeom>
              <a:avLst/>
              <a:gdLst/>
              <a:ahLst/>
              <a:cxnLst/>
              <a:rect l="l" t="t" r="r" b="b"/>
              <a:pathLst>
                <a:path w="901065" h="1146175">
                  <a:moveTo>
                    <a:pt x="112522" y="1033399"/>
                  </a:moveTo>
                  <a:lnTo>
                    <a:pt x="112522" y="56261"/>
                  </a:lnTo>
                  <a:lnTo>
                    <a:pt x="116957" y="34343"/>
                  </a:lnTo>
                  <a:lnTo>
                    <a:pt x="129047" y="16462"/>
                  </a:lnTo>
                  <a:lnTo>
                    <a:pt x="146972" y="4415"/>
                  </a:lnTo>
                  <a:lnTo>
                    <a:pt x="168910" y="0"/>
                  </a:lnTo>
                  <a:lnTo>
                    <a:pt x="844423" y="0"/>
                  </a:lnTo>
                  <a:lnTo>
                    <a:pt x="866340" y="4415"/>
                  </a:lnTo>
                  <a:lnTo>
                    <a:pt x="884221" y="16462"/>
                  </a:lnTo>
                  <a:lnTo>
                    <a:pt x="896268" y="34343"/>
                  </a:lnTo>
                  <a:lnTo>
                    <a:pt x="900684" y="56261"/>
                  </a:lnTo>
                  <a:lnTo>
                    <a:pt x="896268" y="78178"/>
                  </a:lnTo>
                  <a:lnTo>
                    <a:pt x="884221" y="96059"/>
                  </a:lnTo>
                  <a:lnTo>
                    <a:pt x="866340" y="108106"/>
                  </a:lnTo>
                  <a:lnTo>
                    <a:pt x="844423" y="112522"/>
                  </a:lnTo>
                  <a:lnTo>
                    <a:pt x="788035" y="112522"/>
                  </a:lnTo>
                  <a:lnTo>
                    <a:pt x="788035" y="1089787"/>
                  </a:lnTo>
                  <a:lnTo>
                    <a:pt x="783619" y="1111704"/>
                  </a:lnTo>
                  <a:lnTo>
                    <a:pt x="771572" y="1129585"/>
                  </a:lnTo>
                  <a:lnTo>
                    <a:pt x="753691" y="1141632"/>
                  </a:lnTo>
                  <a:lnTo>
                    <a:pt x="731774" y="1146048"/>
                  </a:lnTo>
                  <a:lnTo>
                    <a:pt x="56261" y="1146048"/>
                  </a:lnTo>
                  <a:lnTo>
                    <a:pt x="34343" y="1141632"/>
                  </a:lnTo>
                  <a:lnTo>
                    <a:pt x="16462" y="1129585"/>
                  </a:lnTo>
                  <a:lnTo>
                    <a:pt x="4415" y="1111704"/>
                  </a:lnTo>
                  <a:lnTo>
                    <a:pt x="0" y="1089787"/>
                  </a:lnTo>
                  <a:lnTo>
                    <a:pt x="4415" y="1067869"/>
                  </a:lnTo>
                  <a:lnTo>
                    <a:pt x="16462" y="1049988"/>
                  </a:lnTo>
                  <a:lnTo>
                    <a:pt x="34343" y="1037941"/>
                  </a:lnTo>
                  <a:lnTo>
                    <a:pt x="56261" y="1033526"/>
                  </a:lnTo>
                  <a:lnTo>
                    <a:pt x="112522" y="1033399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21620" y="-9144"/>
              <a:ext cx="104266" cy="13233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459720" y="113284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619125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37165" y="1024255"/>
              <a:ext cx="76072" cy="13246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348596" y="6611844"/>
            <a:ext cx="267779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9111" y="5064264"/>
            <a:ext cx="2324100" cy="2367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26295" y="5417820"/>
            <a:ext cx="2966085" cy="969644"/>
            <a:chOff x="9226295" y="5417820"/>
            <a:chExt cx="2966085" cy="96964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5" y="5910072"/>
              <a:ext cx="2965704" cy="477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2115" y="5417820"/>
              <a:ext cx="1310640" cy="4892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677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5"/>
              </a:spcBef>
            </a:pPr>
            <a:r>
              <a:rPr dirty="0"/>
              <a:t>Στοιχεία</a:t>
            </a:r>
            <a:r>
              <a:rPr spc="-35" dirty="0"/>
              <a:t> </a:t>
            </a:r>
            <a:r>
              <a:rPr spc="-10" dirty="0"/>
              <a:t>Επικοινωνίας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/>
              <a:t>Περιφερειακό</a:t>
            </a:r>
            <a:r>
              <a:rPr spc="-40" dirty="0"/>
              <a:t> </a:t>
            </a:r>
            <a:r>
              <a:rPr dirty="0"/>
              <a:t>Ταμείο</a:t>
            </a:r>
            <a:r>
              <a:rPr spc="-40" dirty="0"/>
              <a:t> </a:t>
            </a:r>
            <a:r>
              <a:rPr spc="-10" dirty="0"/>
              <a:t>Ανάπτυξης</a:t>
            </a:r>
            <a:r>
              <a:rPr spc="-55" dirty="0"/>
              <a:t> </a:t>
            </a:r>
            <a:r>
              <a:rPr dirty="0"/>
              <a:t>Στερεάς</a:t>
            </a:r>
            <a:r>
              <a:rPr spc="-35" dirty="0"/>
              <a:t> </a:t>
            </a:r>
            <a:r>
              <a:rPr spc="-10" dirty="0"/>
              <a:t>Ελλάδας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200" u="none" dirty="0"/>
              <a:t>Λ.</a:t>
            </a:r>
            <a:r>
              <a:rPr sz="2200" u="none" spc="-25" dirty="0"/>
              <a:t> </a:t>
            </a:r>
            <a:r>
              <a:rPr sz="2200" u="none" dirty="0"/>
              <a:t>Καλυβίων</a:t>
            </a:r>
            <a:r>
              <a:rPr sz="2200" u="none" spc="-60" dirty="0"/>
              <a:t> </a:t>
            </a:r>
            <a:r>
              <a:rPr sz="2200" u="none" dirty="0"/>
              <a:t>2,</a:t>
            </a:r>
            <a:r>
              <a:rPr sz="2200" u="none" spc="-20" dirty="0"/>
              <a:t> </a:t>
            </a:r>
            <a:r>
              <a:rPr sz="2200" u="none" dirty="0"/>
              <a:t>Λαμία</a:t>
            </a:r>
            <a:r>
              <a:rPr sz="2200" u="none" spc="-45" dirty="0"/>
              <a:t> </a:t>
            </a:r>
            <a:r>
              <a:rPr sz="2200" u="none" spc="-10" dirty="0"/>
              <a:t>35100</a:t>
            </a:r>
            <a:endParaRPr sz="2200"/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200" u="none" dirty="0"/>
              <a:t>Τηλ:</a:t>
            </a:r>
            <a:r>
              <a:rPr sz="2200" u="none" spc="35" dirty="0"/>
              <a:t> </a:t>
            </a:r>
            <a:r>
              <a:rPr sz="2200" u="none" spc="-10" dirty="0"/>
              <a:t>22313-54721</a:t>
            </a:r>
            <a:endParaRPr sz="2200"/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00" u="none" dirty="0"/>
              <a:t>Ιστοσελίδα:</a:t>
            </a:r>
            <a:r>
              <a:rPr sz="2200" u="none" spc="-80" dirty="0"/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https://https://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www.pta.stereahellas.gr/</a:t>
            </a:r>
            <a:endParaRPr sz="2200"/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2200"/>
          </a:p>
          <a:p>
            <a:pPr marL="14605">
              <a:lnSpc>
                <a:spcPct val="100000"/>
              </a:lnSpc>
            </a:pPr>
            <a:r>
              <a:rPr dirty="0"/>
              <a:t>Περιφερειακό</a:t>
            </a:r>
            <a:r>
              <a:rPr spc="-55" dirty="0"/>
              <a:t> </a:t>
            </a:r>
            <a:r>
              <a:rPr dirty="0"/>
              <a:t>Παρατηρητήριο</a:t>
            </a:r>
            <a:r>
              <a:rPr spc="-65" dirty="0"/>
              <a:t> </a:t>
            </a:r>
            <a:r>
              <a:rPr dirty="0"/>
              <a:t>Κοινωνικής</a:t>
            </a:r>
            <a:r>
              <a:rPr spc="-50" dirty="0"/>
              <a:t> </a:t>
            </a:r>
            <a:r>
              <a:rPr dirty="0"/>
              <a:t>Ένταξης</a:t>
            </a:r>
            <a:r>
              <a:rPr spc="-60" dirty="0"/>
              <a:t> </a:t>
            </a:r>
            <a:r>
              <a:rPr dirty="0"/>
              <a:t>ΠΣΤΕ</a:t>
            </a:r>
            <a:r>
              <a:rPr spc="1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Δομή</a:t>
            </a:r>
            <a:r>
              <a:rPr spc="-60" dirty="0"/>
              <a:t> </a:t>
            </a:r>
            <a:r>
              <a:rPr spc="-10" dirty="0"/>
              <a:t>«ΓΕΦΥΡΑ»</a:t>
            </a:r>
            <a:endParaRPr spc="-10" dirty="0"/>
          </a:p>
          <a:p>
            <a:pPr marL="14605">
              <a:lnSpc>
                <a:spcPct val="100000"/>
              </a:lnSpc>
              <a:spcBef>
                <a:spcPts val="505"/>
              </a:spcBef>
            </a:pPr>
            <a:r>
              <a:rPr sz="2100" u="none" dirty="0"/>
              <a:t>Πλατεία</a:t>
            </a:r>
            <a:r>
              <a:rPr sz="2100" u="none" spc="-40" dirty="0"/>
              <a:t> </a:t>
            </a:r>
            <a:r>
              <a:rPr sz="2100" u="none" spc="-10" dirty="0"/>
              <a:t>Ελευθερίας</a:t>
            </a:r>
            <a:r>
              <a:rPr sz="2100" u="none" spc="-50" dirty="0"/>
              <a:t> </a:t>
            </a:r>
            <a:r>
              <a:rPr sz="2100" u="none" dirty="0"/>
              <a:t>3,</a:t>
            </a:r>
            <a:r>
              <a:rPr sz="2100" u="none" spc="-20" dirty="0"/>
              <a:t> </a:t>
            </a:r>
            <a:r>
              <a:rPr sz="2100" u="none" dirty="0"/>
              <a:t>Λαμία</a:t>
            </a:r>
            <a:r>
              <a:rPr sz="2100" u="none" spc="-50" dirty="0"/>
              <a:t> </a:t>
            </a:r>
            <a:r>
              <a:rPr sz="2100" u="none" spc="-10" dirty="0"/>
              <a:t>35100</a:t>
            </a:r>
            <a:endParaRPr sz="2100"/>
          </a:p>
          <a:p>
            <a:pPr marL="14605">
              <a:lnSpc>
                <a:spcPct val="100000"/>
              </a:lnSpc>
              <a:spcBef>
                <a:spcPts val="495"/>
              </a:spcBef>
            </a:pPr>
            <a:r>
              <a:rPr sz="2100" u="none" dirty="0"/>
              <a:t>Τηλ:</a:t>
            </a:r>
            <a:r>
              <a:rPr sz="2100" u="none" spc="10" dirty="0"/>
              <a:t> </a:t>
            </a:r>
            <a:r>
              <a:rPr sz="2100" u="none" spc="-10" dirty="0"/>
              <a:t>22310-28725</a:t>
            </a:r>
            <a:endParaRPr sz="2100"/>
          </a:p>
          <a:p>
            <a:pPr marL="14605" marR="6383655">
              <a:lnSpc>
                <a:spcPts val="3030"/>
              </a:lnSpc>
              <a:spcBef>
                <a:spcPts val="80"/>
              </a:spcBef>
            </a:pPr>
            <a:r>
              <a:rPr sz="2100" u="none" dirty="0"/>
              <a:t>Email:</a:t>
            </a:r>
            <a:r>
              <a:rPr sz="2100" u="none" spc="-35" dirty="0"/>
              <a:t> </a:t>
            </a:r>
            <a:r>
              <a:rPr sz="2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info@gefyra.com.gr</a:t>
            </a:r>
            <a:r>
              <a:rPr sz="2100" u="none" spc="-10" dirty="0">
                <a:solidFill>
                  <a:srgbClr val="0000FF"/>
                </a:solidFill>
              </a:rPr>
              <a:t> </a:t>
            </a:r>
            <a:r>
              <a:rPr sz="2100" u="none" spc="-10" dirty="0"/>
              <a:t>Ιστοσελίδα:</a:t>
            </a:r>
            <a:r>
              <a:rPr sz="2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www.gefyra.com.gr</a:t>
            </a:r>
            <a:endParaRPr sz="2100"/>
          </a:p>
        </p:txBody>
      </p:sp>
      <p:grpSp>
        <p:nvGrpSpPr>
          <p:cNvPr id="9" name="object 9"/>
          <p:cNvGrpSpPr/>
          <p:nvPr/>
        </p:nvGrpSpPr>
        <p:grpSpPr>
          <a:xfrm>
            <a:off x="10280904" y="-9144"/>
            <a:ext cx="920750" cy="1179830"/>
            <a:chOff x="10280904" y="-9144"/>
            <a:chExt cx="920750" cy="1179830"/>
          </a:xfrm>
        </p:grpSpPr>
        <p:sp>
          <p:nvSpPr>
            <p:cNvPr id="10" name="object 10"/>
            <p:cNvSpPr/>
            <p:nvPr/>
          </p:nvSpPr>
          <p:spPr>
            <a:xfrm>
              <a:off x="10347071" y="761"/>
              <a:ext cx="844550" cy="1160145"/>
            </a:xfrm>
            <a:custGeom>
              <a:avLst/>
              <a:gdLst/>
              <a:ahLst/>
              <a:cxnLst/>
              <a:rect l="l" t="t" r="r" b="b"/>
              <a:pathLst>
                <a:path w="844550" h="1160145">
                  <a:moveTo>
                    <a:pt x="788161" y="0"/>
                  </a:moveTo>
                  <a:lnTo>
                    <a:pt x="112649" y="0"/>
                  </a:lnTo>
                  <a:lnTo>
                    <a:pt x="90711" y="4415"/>
                  </a:lnTo>
                  <a:lnTo>
                    <a:pt x="72786" y="16462"/>
                  </a:lnTo>
                  <a:lnTo>
                    <a:pt x="60696" y="34343"/>
                  </a:lnTo>
                  <a:lnTo>
                    <a:pt x="56260" y="56261"/>
                  </a:lnTo>
                  <a:lnTo>
                    <a:pt x="56260" y="1047242"/>
                  </a:lnTo>
                  <a:lnTo>
                    <a:pt x="627" y="1047242"/>
                  </a:lnTo>
                  <a:lnTo>
                    <a:pt x="10995" y="1049341"/>
                  </a:lnTo>
                  <a:lnTo>
                    <a:pt x="19954" y="1055401"/>
                  </a:lnTo>
                  <a:lnTo>
                    <a:pt x="25985" y="1064367"/>
                  </a:lnTo>
                  <a:lnTo>
                    <a:pt x="28194" y="1075309"/>
                  </a:lnTo>
                  <a:lnTo>
                    <a:pt x="25985" y="1086304"/>
                  </a:lnTo>
                  <a:lnTo>
                    <a:pt x="19954" y="1095263"/>
                  </a:lnTo>
                  <a:lnTo>
                    <a:pt x="10995" y="1101294"/>
                  </a:lnTo>
                  <a:lnTo>
                    <a:pt x="0" y="1103503"/>
                  </a:lnTo>
                  <a:lnTo>
                    <a:pt x="56260" y="1103503"/>
                  </a:lnTo>
                  <a:lnTo>
                    <a:pt x="51845" y="1125420"/>
                  </a:lnTo>
                  <a:lnTo>
                    <a:pt x="39798" y="1143301"/>
                  </a:lnTo>
                  <a:lnTo>
                    <a:pt x="21917" y="1155348"/>
                  </a:lnTo>
                  <a:lnTo>
                    <a:pt x="0" y="1159764"/>
                  </a:lnTo>
                  <a:lnTo>
                    <a:pt x="675512" y="1159764"/>
                  </a:lnTo>
                  <a:lnTo>
                    <a:pt x="697430" y="1155348"/>
                  </a:lnTo>
                  <a:lnTo>
                    <a:pt x="715311" y="1143301"/>
                  </a:lnTo>
                  <a:lnTo>
                    <a:pt x="727358" y="1125420"/>
                  </a:lnTo>
                  <a:lnTo>
                    <a:pt x="731774" y="1103503"/>
                  </a:lnTo>
                  <a:lnTo>
                    <a:pt x="731774" y="112522"/>
                  </a:lnTo>
                  <a:lnTo>
                    <a:pt x="112649" y="112522"/>
                  </a:lnTo>
                  <a:lnTo>
                    <a:pt x="101653" y="110315"/>
                  </a:lnTo>
                  <a:lnTo>
                    <a:pt x="92694" y="104298"/>
                  </a:lnTo>
                  <a:lnTo>
                    <a:pt x="86663" y="95376"/>
                  </a:lnTo>
                  <a:lnTo>
                    <a:pt x="84454" y="84455"/>
                  </a:lnTo>
                  <a:lnTo>
                    <a:pt x="86663" y="73459"/>
                  </a:lnTo>
                  <a:lnTo>
                    <a:pt x="92694" y="64500"/>
                  </a:lnTo>
                  <a:lnTo>
                    <a:pt x="101653" y="58469"/>
                  </a:lnTo>
                  <a:lnTo>
                    <a:pt x="112649" y="56261"/>
                  </a:lnTo>
                  <a:lnTo>
                    <a:pt x="844423" y="56261"/>
                  </a:lnTo>
                  <a:lnTo>
                    <a:pt x="840007" y="34343"/>
                  </a:lnTo>
                  <a:lnTo>
                    <a:pt x="827960" y="16462"/>
                  </a:lnTo>
                  <a:lnTo>
                    <a:pt x="810079" y="4415"/>
                  </a:lnTo>
                  <a:lnTo>
                    <a:pt x="788161" y="0"/>
                  </a:lnTo>
                  <a:close/>
                </a:path>
                <a:path w="844550" h="1160145">
                  <a:moveTo>
                    <a:pt x="844423" y="56261"/>
                  </a:moveTo>
                  <a:lnTo>
                    <a:pt x="168909" y="56261"/>
                  </a:lnTo>
                  <a:lnTo>
                    <a:pt x="164494" y="78178"/>
                  </a:lnTo>
                  <a:lnTo>
                    <a:pt x="152447" y="96059"/>
                  </a:lnTo>
                  <a:lnTo>
                    <a:pt x="134566" y="108106"/>
                  </a:lnTo>
                  <a:lnTo>
                    <a:pt x="112649" y="112522"/>
                  </a:lnTo>
                  <a:lnTo>
                    <a:pt x="788161" y="112522"/>
                  </a:lnTo>
                  <a:lnTo>
                    <a:pt x="810079" y="108106"/>
                  </a:lnTo>
                  <a:lnTo>
                    <a:pt x="827960" y="96059"/>
                  </a:lnTo>
                  <a:lnTo>
                    <a:pt x="840007" y="78178"/>
                  </a:lnTo>
                  <a:lnTo>
                    <a:pt x="844423" y="5626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290810" y="57023"/>
              <a:ext cx="225425" cy="1103630"/>
            </a:xfrm>
            <a:custGeom>
              <a:avLst/>
              <a:gdLst/>
              <a:ahLst/>
              <a:cxnLst/>
              <a:rect l="l" t="t" r="r" b="b"/>
              <a:pathLst>
                <a:path w="225425" h="1103630">
                  <a:moveTo>
                    <a:pt x="225171" y="0"/>
                  </a:moveTo>
                  <a:lnTo>
                    <a:pt x="168910" y="0"/>
                  </a:lnTo>
                  <a:lnTo>
                    <a:pt x="157914" y="2208"/>
                  </a:lnTo>
                  <a:lnTo>
                    <a:pt x="148955" y="8239"/>
                  </a:lnTo>
                  <a:lnTo>
                    <a:pt x="142924" y="17198"/>
                  </a:lnTo>
                  <a:lnTo>
                    <a:pt x="140716" y="28194"/>
                  </a:lnTo>
                  <a:lnTo>
                    <a:pt x="142924" y="39115"/>
                  </a:lnTo>
                  <a:lnTo>
                    <a:pt x="148955" y="48037"/>
                  </a:lnTo>
                  <a:lnTo>
                    <a:pt x="157914" y="54054"/>
                  </a:lnTo>
                  <a:lnTo>
                    <a:pt x="168910" y="56260"/>
                  </a:lnTo>
                  <a:lnTo>
                    <a:pt x="190827" y="51845"/>
                  </a:lnTo>
                  <a:lnTo>
                    <a:pt x="208708" y="39798"/>
                  </a:lnTo>
                  <a:lnTo>
                    <a:pt x="220755" y="21917"/>
                  </a:lnTo>
                  <a:lnTo>
                    <a:pt x="225171" y="0"/>
                  </a:lnTo>
                  <a:close/>
                </a:path>
                <a:path w="225425" h="1103630">
                  <a:moveTo>
                    <a:pt x="56261" y="990980"/>
                  </a:moveTo>
                  <a:lnTo>
                    <a:pt x="34343" y="995396"/>
                  </a:lnTo>
                  <a:lnTo>
                    <a:pt x="16462" y="1007443"/>
                  </a:lnTo>
                  <a:lnTo>
                    <a:pt x="4415" y="1025324"/>
                  </a:lnTo>
                  <a:lnTo>
                    <a:pt x="0" y="1047241"/>
                  </a:lnTo>
                  <a:lnTo>
                    <a:pt x="4415" y="1069159"/>
                  </a:lnTo>
                  <a:lnTo>
                    <a:pt x="16462" y="1087040"/>
                  </a:lnTo>
                  <a:lnTo>
                    <a:pt x="34343" y="1099087"/>
                  </a:lnTo>
                  <a:lnTo>
                    <a:pt x="56261" y="1103502"/>
                  </a:lnTo>
                  <a:lnTo>
                    <a:pt x="78178" y="1099087"/>
                  </a:lnTo>
                  <a:lnTo>
                    <a:pt x="96059" y="1087040"/>
                  </a:lnTo>
                  <a:lnTo>
                    <a:pt x="108106" y="1069159"/>
                  </a:lnTo>
                  <a:lnTo>
                    <a:pt x="112522" y="1047241"/>
                  </a:lnTo>
                  <a:lnTo>
                    <a:pt x="56261" y="1047241"/>
                  </a:lnTo>
                  <a:lnTo>
                    <a:pt x="67256" y="1045033"/>
                  </a:lnTo>
                  <a:lnTo>
                    <a:pt x="76215" y="1039002"/>
                  </a:lnTo>
                  <a:lnTo>
                    <a:pt x="82246" y="1030043"/>
                  </a:lnTo>
                  <a:lnTo>
                    <a:pt x="84455" y="1019048"/>
                  </a:lnTo>
                  <a:lnTo>
                    <a:pt x="82246" y="1008125"/>
                  </a:lnTo>
                  <a:lnTo>
                    <a:pt x="76215" y="999204"/>
                  </a:lnTo>
                  <a:lnTo>
                    <a:pt x="67256" y="993187"/>
                  </a:lnTo>
                  <a:lnTo>
                    <a:pt x="56261" y="99098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90810" y="761"/>
              <a:ext cx="901065" cy="1160145"/>
            </a:xfrm>
            <a:custGeom>
              <a:avLst/>
              <a:gdLst/>
              <a:ahLst/>
              <a:cxnLst/>
              <a:rect l="l" t="t" r="r" b="b"/>
              <a:pathLst>
                <a:path w="901065" h="1160145">
                  <a:moveTo>
                    <a:pt x="112522" y="1047242"/>
                  </a:moveTo>
                  <a:lnTo>
                    <a:pt x="112522" y="56261"/>
                  </a:lnTo>
                  <a:lnTo>
                    <a:pt x="116957" y="34343"/>
                  </a:lnTo>
                  <a:lnTo>
                    <a:pt x="129047" y="16462"/>
                  </a:lnTo>
                  <a:lnTo>
                    <a:pt x="146972" y="4415"/>
                  </a:lnTo>
                  <a:lnTo>
                    <a:pt x="168910" y="0"/>
                  </a:lnTo>
                  <a:lnTo>
                    <a:pt x="844423" y="0"/>
                  </a:lnTo>
                  <a:lnTo>
                    <a:pt x="866340" y="4415"/>
                  </a:lnTo>
                  <a:lnTo>
                    <a:pt x="884221" y="16462"/>
                  </a:lnTo>
                  <a:lnTo>
                    <a:pt x="896268" y="34343"/>
                  </a:lnTo>
                  <a:lnTo>
                    <a:pt x="900684" y="56261"/>
                  </a:lnTo>
                  <a:lnTo>
                    <a:pt x="896268" y="78178"/>
                  </a:lnTo>
                  <a:lnTo>
                    <a:pt x="884221" y="96059"/>
                  </a:lnTo>
                  <a:lnTo>
                    <a:pt x="866340" y="108106"/>
                  </a:lnTo>
                  <a:lnTo>
                    <a:pt x="844423" y="112522"/>
                  </a:lnTo>
                  <a:lnTo>
                    <a:pt x="788035" y="112522"/>
                  </a:lnTo>
                  <a:lnTo>
                    <a:pt x="788035" y="1103503"/>
                  </a:lnTo>
                  <a:lnTo>
                    <a:pt x="783619" y="1125420"/>
                  </a:lnTo>
                  <a:lnTo>
                    <a:pt x="771572" y="1143301"/>
                  </a:lnTo>
                  <a:lnTo>
                    <a:pt x="753691" y="1155348"/>
                  </a:lnTo>
                  <a:lnTo>
                    <a:pt x="731774" y="1159764"/>
                  </a:lnTo>
                  <a:lnTo>
                    <a:pt x="56261" y="1159764"/>
                  </a:lnTo>
                  <a:lnTo>
                    <a:pt x="34343" y="1155348"/>
                  </a:lnTo>
                  <a:lnTo>
                    <a:pt x="16462" y="1143301"/>
                  </a:lnTo>
                  <a:lnTo>
                    <a:pt x="4415" y="1125420"/>
                  </a:lnTo>
                  <a:lnTo>
                    <a:pt x="0" y="1103503"/>
                  </a:lnTo>
                  <a:lnTo>
                    <a:pt x="4415" y="1081585"/>
                  </a:lnTo>
                  <a:lnTo>
                    <a:pt x="16462" y="1063704"/>
                  </a:lnTo>
                  <a:lnTo>
                    <a:pt x="34343" y="1051657"/>
                  </a:lnTo>
                  <a:lnTo>
                    <a:pt x="56261" y="1047242"/>
                  </a:lnTo>
                  <a:lnTo>
                    <a:pt x="112522" y="1047242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21620" y="-9144"/>
              <a:ext cx="104266" cy="1323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59720" y="113284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619125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7165" y="1038097"/>
              <a:ext cx="76072" cy="1323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308338" y="6427135"/>
            <a:ext cx="263525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2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9109" y="2305253"/>
            <a:ext cx="36010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spc="-345" dirty="0">
                <a:solidFill>
                  <a:srgbClr val="375F92"/>
                </a:solidFill>
                <a:latin typeface="Times New Roman" panose="02020603050405020304"/>
                <a:cs typeface="Times New Roman" panose="02020603050405020304"/>
              </a:rPr>
              <a:t>Ευχαριστούμε</a:t>
            </a:r>
            <a:endParaRPr sz="5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41520" y="4230649"/>
            <a:ext cx="3046476" cy="3690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44111" y="4680203"/>
            <a:ext cx="4354195" cy="1338580"/>
            <a:chOff x="3944111" y="4680203"/>
            <a:chExt cx="4354195" cy="1338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4111" y="5344667"/>
              <a:ext cx="4354068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8779" y="4680203"/>
              <a:ext cx="1263396" cy="6431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608067" y="6039408"/>
            <a:ext cx="312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0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752" y="327659"/>
            <a:ext cx="1612392" cy="5943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322052" y="-9144"/>
            <a:ext cx="975360" cy="1165860"/>
            <a:chOff x="10322052" y="-9144"/>
            <a:chExt cx="975360" cy="1165860"/>
          </a:xfrm>
        </p:grpSpPr>
        <p:sp>
          <p:nvSpPr>
            <p:cNvPr id="10" name="object 10"/>
            <p:cNvSpPr/>
            <p:nvPr/>
          </p:nvSpPr>
          <p:spPr>
            <a:xfrm>
              <a:off x="10391648" y="761"/>
              <a:ext cx="895985" cy="1146175"/>
            </a:xfrm>
            <a:custGeom>
              <a:avLst/>
              <a:gdLst/>
              <a:ahLst/>
              <a:cxnLst/>
              <a:rect l="l" t="t" r="r" b="b"/>
              <a:pathLst>
                <a:path w="895984" h="1146175">
                  <a:moveTo>
                    <a:pt x="836168" y="0"/>
                  </a:moveTo>
                  <a:lnTo>
                    <a:pt x="119506" y="0"/>
                  </a:lnTo>
                  <a:lnTo>
                    <a:pt x="96250" y="4700"/>
                  </a:lnTo>
                  <a:lnTo>
                    <a:pt x="77279" y="17510"/>
                  </a:lnTo>
                  <a:lnTo>
                    <a:pt x="64500" y="36486"/>
                  </a:lnTo>
                  <a:lnTo>
                    <a:pt x="59817" y="59690"/>
                  </a:lnTo>
                  <a:lnTo>
                    <a:pt x="59817" y="1026668"/>
                  </a:lnTo>
                  <a:lnTo>
                    <a:pt x="0" y="1026668"/>
                  </a:lnTo>
                  <a:lnTo>
                    <a:pt x="11628" y="1029009"/>
                  </a:lnTo>
                  <a:lnTo>
                    <a:pt x="21113" y="1035399"/>
                  </a:lnTo>
                  <a:lnTo>
                    <a:pt x="27503" y="1044884"/>
                  </a:lnTo>
                  <a:lnTo>
                    <a:pt x="29845" y="1056513"/>
                  </a:lnTo>
                  <a:lnTo>
                    <a:pt x="27503" y="1068087"/>
                  </a:lnTo>
                  <a:lnTo>
                    <a:pt x="21113" y="1077579"/>
                  </a:lnTo>
                  <a:lnTo>
                    <a:pt x="11628" y="1083998"/>
                  </a:lnTo>
                  <a:lnTo>
                    <a:pt x="0" y="1086358"/>
                  </a:lnTo>
                  <a:lnTo>
                    <a:pt x="59690" y="1086358"/>
                  </a:lnTo>
                  <a:lnTo>
                    <a:pt x="55006" y="1109561"/>
                  </a:lnTo>
                  <a:lnTo>
                    <a:pt x="42227" y="1128537"/>
                  </a:lnTo>
                  <a:lnTo>
                    <a:pt x="23256" y="1141347"/>
                  </a:lnTo>
                  <a:lnTo>
                    <a:pt x="0" y="1146048"/>
                  </a:lnTo>
                  <a:lnTo>
                    <a:pt x="716660" y="1146048"/>
                  </a:lnTo>
                  <a:lnTo>
                    <a:pt x="739917" y="1141347"/>
                  </a:lnTo>
                  <a:lnTo>
                    <a:pt x="758888" y="1128537"/>
                  </a:lnTo>
                  <a:lnTo>
                    <a:pt x="771667" y="1109561"/>
                  </a:lnTo>
                  <a:lnTo>
                    <a:pt x="776351" y="1086358"/>
                  </a:lnTo>
                  <a:lnTo>
                    <a:pt x="776351" y="119507"/>
                  </a:lnTo>
                  <a:lnTo>
                    <a:pt x="120137" y="119507"/>
                  </a:lnTo>
                  <a:lnTo>
                    <a:pt x="107878" y="117038"/>
                  </a:lnTo>
                  <a:lnTo>
                    <a:pt x="98393" y="110648"/>
                  </a:lnTo>
                  <a:lnTo>
                    <a:pt x="92003" y="101163"/>
                  </a:lnTo>
                  <a:lnTo>
                    <a:pt x="89661" y="89535"/>
                  </a:lnTo>
                  <a:lnTo>
                    <a:pt x="92003" y="77960"/>
                  </a:lnTo>
                  <a:lnTo>
                    <a:pt x="98393" y="68468"/>
                  </a:lnTo>
                  <a:lnTo>
                    <a:pt x="107878" y="62049"/>
                  </a:lnTo>
                  <a:lnTo>
                    <a:pt x="119506" y="59690"/>
                  </a:lnTo>
                  <a:lnTo>
                    <a:pt x="895857" y="59690"/>
                  </a:lnTo>
                  <a:lnTo>
                    <a:pt x="891157" y="36486"/>
                  </a:lnTo>
                  <a:lnTo>
                    <a:pt x="878347" y="17510"/>
                  </a:lnTo>
                  <a:lnTo>
                    <a:pt x="859371" y="4700"/>
                  </a:lnTo>
                  <a:lnTo>
                    <a:pt x="836168" y="0"/>
                  </a:lnTo>
                  <a:close/>
                </a:path>
                <a:path w="895984" h="1146175">
                  <a:moveTo>
                    <a:pt x="895857" y="59690"/>
                  </a:moveTo>
                  <a:lnTo>
                    <a:pt x="179197" y="59690"/>
                  </a:lnTo>
                  <a:lnTo>
                    <a:pt x="174496" y="82946"/>
                  </a:lnTo>
                  <a:lnTo>
                    <a:pt x="161686" y="101917"/>
                  </a:lnTo>
                  <a:lnTo>
                    <a:pt x="142710" y="114696"/>
                  </a:lnTo>
                  <a:lnTo>
                    <a:pt x="118877" y="119507"/>
                  </a:lnTo>
                  <a:lnTo>
                    <a:pt x="835538" y="119507"/>
                  </a:lnTo>
                  <a:lnTo>
                    <a:pt x="859371" y="114696"/>
                  </a:lnTo>
                  <a:lnTo>
                    <a:pt x="878347" y="101917"/>
                  </a:lnTo>
                  <a:lnTo>
                    <a:pt x="891157" y="82946"/>
                  </a:lnTo>
                  <a:lnTo>
                    <a:pt x="895857" y="5969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31958" y="60451"/>
              <a:ext cx="239395" cy="1086485"/>
            </a:xfrm>
            <a:custGeom>
              <a:avLst/>
              <a:gdLst/>
              <a:ahLst/>
              <a:cxnLst/>
              <a:rect l="l" t="t" r="r" b="b"/>
              <a:pathLst>
                <a:path w="239395" h="1086485">
                  <a:moveTo>
                    <a:pt x="238887" y="0"/>
                  </a:moveTo>
                  <a:lnTo>
                    <a:pt x="179197" y="0"/>
                  </a:lnTo>
                  <a:lnTo>
                    <a:pt x="167568" y="2359"/>
                  </a:lnTo>
                  <a:lnTo>
                    <a:pt x="158083" y="8778"/>
                  </a:lnTo>
                  <a:lnTo>
                    <a:pt x="151693" y="18270"/>
                  </a:lnTo>
                  <a:lnTo>
                    <a:pt x="149351" y="29845"/>
                  </a:lnTo>
                  <a:lnTo>
                    <a:pt x="151693" y="41473"/>
                  </a:lnTo>
                  <a:lnTo>
                    <a:pt x="158083" y="50958"/>
                  </a:lnTo>
                  <a:lnTo>
                    <a:pt x="167568" y="57348"/>
                  </a:lnTo>
                  <a:lnTo>
                    <a:pt x="179197" y="59690"/>
                  </a:lnTo>
                  <a:lnTo>
                    <a:pt x="202400" y="55006"/>
                  </a:lnTo>
                  <a:lnTo>
                    <a:pt x="221376" y="42227"/>
                  </a:lnTo>
                  <a:lnTo>
                    <a:pt x="234186" y="23256"/>
                  </a:lnTo>
                  <a:lnTo>
                    <a:pt x="238887" y="0"/>
                  </a:lnTo>
                  <a:close/>
                </a:path>
                <a:path w="239395" h="1086485">
                  <a:moveTo>
                    <a:pt x="59690" y="966977"/>
                  </a:moveTo>
                  <a:lnTo>
                    <a:pt x="36486" y="971661"/>
                  </a:lnTo>
                  <a:lnTo>
                    <a:pt x="17510" y="984440"/>
                  </a:lnTo>
                  <a:lnTo>
                    <a:pt x="4700" y="1003411"/>
                  </a:lnTo>
                  <a:lnTo>
                    <a:pt x="0" y="1026668"/>
                  </a:lnTo>
                  <a:lnTo>
                    <a:pt x="4700" y="1049871"/>
                  </a:lnTo>
                  <a:lnTo>
                    <a:pt x="17510" y="1068847"/>
                  </a:lnTo>
                  <a:lnTo>
                    <a:pt x="36486" y="1081657"/>
                  </a:lnTo>
                  <a:lnTo>
                    <a:pt x="59690" y="1086358"/>
                  </a:lnTo>
                  <a:lnTo>
                    <a:pt x="82966" y="1081657"/>
                  </a:lnTo>
                  <a:lnTo>
                    <a:pt x="101981" y="1068847"/>
                  </a:lnTo>
                  <a:lnTo>
                    <a:pt x="114804" y="1049871"/>
                  </a:lnTo>
                  <a:lnTo>
                    <a:pt x="119507" y="1026668"/>
                  </a:lnTo>
                  <a:lnTo>
                    <a:pt x="59690" y="1026668"/>
                  </a:lnTo>
                  <a:lnTo>
                    <a:pt x="71318" y="1024308"/>
                  </a:lnTo>
                  <a:lnTo>
                    <a:pt x="80803" y="1017889"/>
                  </a:lnTo>
                  <a:lnTo>
                    <a:pt x="87193" y="1008397"/>
                  </a:lnTo>
                  <a:lnTo>
                    <a:pt x="89535" y="996823"/>
                  </a:lnTo>
                  <a:lnTo>
                    <a:pt x="87193" y="985194"/>
                  </a:lnTo>
                  <a:lnTo>
                    <a:pt x="80803" y="975709"/>
                  </a:lnTo>
                  <a:lnTo>
                    <a:pt x="71318" y="969319"/>
                  </a:lnTo>
                  <a:lnTo>
                    <a:pt x="59690" y="966977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31958" y="761"/>
              <a:ext cx="955675" cy="1146175"/>
            </a:xfrm>
            <a:custGeom>
              <a:avLst/>
              <a:gdLst/>
              <a:ahLst/>
              <a:cxnLst/>
              <a:rect l="l" t="t" r="r" b="b"/>
              <a:pathLst>
                <a:path w="955675" h="1146175">
                  <a:moveTo>
                    <a:pt x="119507" y="1026541"/>
                  </a:moveTo>
                  <a:lnTo>
                    <a:pt x="119507" y="59690"/>
                  </a:lnTo>
                  <a:lnTo>
                    <a:pt x="124190" y="36486"/>
                  </a:lnTo>
                  <a:lnTo>
                    <a:pt x="136969" y="17510"/>
                  </a:lnTo>
                  <a:lnTo>
                    <a:pt x="155940" y="4700"/>
                  </a:lnTo>
                  <a:lnTo>
                    <a:pt x="179197" y="0"/>
                  </a:lnTo>
                  <a:lnTo>
                    <a:pt x="895858" y="0"/>
                  </a:lnTo>
                  <a:lnTo>
                    <a:pt x="919061" y="4700"/>
                  </a:lnTo>
                  <a:lnTo>
                    <a:pt x="938037" y="17510"/>
                  </a:lnTo>
                  <a:lnTo>
                    <a:pt x="950847" y="36486"/>
                  </a:lnTo>
                  <a:lnTo>
                    <a:pt x="955548" y="59690"/>
                  </a:lnTo>
                  <a:lnTo>
                    <a:pt x="950847" y="82946"/>
                  </a:lnTo>
                  <a:lnTo>
                    <a:pt x="938037" y="101917"/>
                  </a:lnTo>
                  <a:lnTo>
                    <a:pt x="919061" y="114696"/>
                  </a:lnTo>
                  <a:lnTo>
                    <a:pt x="895858" y="119380"/>
                  </a:lnTo>
                  <a:lnTo>
                    <a:pt x="836041" y="119507"/>
                  </a:lnTo>
                  <a:lnTo>
                    <a:pt x="836041" y="1086358"/>
                  </a:lnTo>
                  <a:lnTo>
                    <a:pt x="831357" y="1109561"/>
                  </a:lnTo>
                  <a:lnTo>
                    <a:pt x="818578" y="1128537"/>
                  </a:lnTo>
                  <a:lnTo>
                    <a:pt x="799607" y="1141347"/>
                  </a:lnTo>
                  <a:lnTo>
                    <a:pt x="776351" y="1146048"/>
                  </a:lnTo>
                  <a:lnTo>
                    <a:pt x="59690" y="1146048"/>
                  </a:lnTo>
                  <a:lnTo>
                    <a:pt x="36486" y="1141347"/>
                  </a:lnTo>
                  <a:lnTo>
                    <a:pt x="17510" y="1128537"/>
                  </a:lnTo>
                  <a:lnTo>
                    <a:pt x="4700" y="1109561"/>
                  </a:lnTo>
                  <a:lnTo>
                    <a:pt x="0" y="1086358"/>
                  </a:lnTo>
                  <a:lnTo>
                    <a:pt x="4700" y="1063101"/>
                  </a:lnTo>
                  <a:lnTo>
                    <a:pt x="17510" y="1044130"/>
                  </a:lnTo>
                  <a:lnTo>
                    <a:pt x="36486" y="1031351"/>
                  </a:lnTo>
                  <a:lnTo>
                    <a:pt x="59690" y="1026668"/>
                  </a:lnTo>
                  <a:lnTo>
                    <a:pt x="119507" y="1026541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1404" y="-9144"/>
              <a:ext cx="109347" cy="1391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511155" y="120268"/>
              <a:ext cx="657225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65684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1742" y="1017397"/>
              <a:ext cx="79628" cy="1393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AACC5"/>
                </a:solidFill>
              </a:rPr>
              <a:t>Ταυτότητα</a:t>
            </a:r>
            <a:r>
              <a:rPr spc="-75" dirty="0">
                <a:solidFill>
                  <a:srgbClr val="4AACC5"/>
                </a:solidFill>
              </a:rPr>
              <a:t> </a:t>
            </a:r>
            <a:r>
              <a:rPr dirty="0">
                <a:solidFill>
                  <a:srgbClr val="4AACC5"/>
                </a:solidFill>
              </a:rPr>
              <a:t>της</a:t>
            </a:r>
            <a:r>
              <a:rPr spc="-25" dirty="0">
                <a:solidFill>
                  <a:srgbClr val="4AACC5"/>
                </a:solidFill>
              </a:rPr>
              <a:t> </a:t>
            </a:r>
            <a:r>
              <a:rPr spc="-10" dirty="0">
                <a:solidFill>
                  <a:srgbClr val="4AACC5"/>
                </a:solidFill>
              </a:rPr>
              <a:t>έρευνας</a:t>
            </a:r>
            <a:endParaRPr spc="-10" dirty="0">
              <a:solidFill>
                <a:srgbClr val="4AACC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8328" y="2507437"/>
            <a:ext cx="9551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9883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Bahnschrift" panose="020B0502040204020203"/>
                <a:cs typeface="Bahnschrift" panose="020B0502040204020203"/>
              </a:rPr>
              <a:t>Η</a:t>
            </a:r>
            <a:r>
              <a:rPr sz="28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έρευνα</a:t>
            </a:r>
            <a:r>
              <a:rPr sz="28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spc="-10" dirty="0">
                <a:latin typeface="Bahnschrift" panose="020B0502040204020203"/>
                <a:cs typeface="Bahnschrift" panose="020B0502040204020203"/>
              </a:rPr>
              <a:t>πραγματοποιήθηκε</a:t>
            </a:r>
            <a:r>
              <a:rPr sz="28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από</a:t>
            </a:r>
            <a:r>
              <a:rPr sz="28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28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spc="-10" dirty="0">
                <a:latin typeface="Bahnschrift" panose="020B0502040204020203"/>
                <a:cs typeface="Bahnschrift" panose="020B0502040204020203"/>
              </a:rPr>
              <a:t>Περιφερειακό Παρατηρητήριο</a:t>
            </a:r>
            <a:r>
              <a:rPr sz="2800" spc="-7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spc="-10" dirty="0">
                <a:latin typeface="Bahnschrift" panose="020B0502040204020203"/>
                <a:cs typeface="Bahnschrift" panose="020B0502040204020203"/>
              </a:rPr>
              <a:t>Κοινωνικής</a:t>
            </a:r>
            <a:r>
              <a:rPr sz="2800" spc="-7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Ένταξης</a:t>
            </a:r>
            <a:r>
              <a:rPr sz="2800" spc="-7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ΠΣΤΕ –</a:t>
            </a:r>
            <a:r>
              <a:rPr sz="28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dirty="0">
                <a:latin typeface="Bahnschrift" panose="020B0502040204020203"/>
                <a:cs typeface="Bahnschrift" panose="020B0502040204020203"/>
              </a:rPr>
              <a:t>Δομή</a:t>
            </a:r>
            <a:r>
              <a:rPr sz="2800" spc="-7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2800" spc="-10" dirty="0">
                <a:latin typeface="Bahnschrift" panose="020B0502040204020203"/>
                <a:cs typeface="Bahnschrift" panose="020B0502040204020203"/>
              </a:rPr>
              <a:t>«ΓΕΦΥΡΑ»</a:t>
            </a:r>
            <a:endParaRPr sz="28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67800" y="4643653"/>
            <a:ext cx="2947416" cy="3587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816" y="5807964"/>
            <a:ext cx="3758183" cy="594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6188" y="5093208"/>
            <a:ext cx="1362455" cy="5958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294619" y="-9144"/>
            <a:ext cx="906780" cy="1234440"/>
            <a:chOff x="10294619" y="-9144"/>
            <a:chExt cx="906780" cy="1234440"/>
          </a:xfrm>
        </p:grpSpPr>
        <p:sp>
          <p:nvSpPr>
            <p:cNvPr id="9" name="object 9"/>
            <p:cNvSpPr/>
            <p:nvPr/>
          </p:nvSpPr>
          <p:spPr>
            <a:xfrm>
              <a:off x="10359897" y="761"/>
              <a:ext cx="831850" cy="1214755"/>
            </a:xfrm>
            <a:custGeom>
              <a:avLst/>
              <a:gdLst/>
              <a:ahLst/>
              <a:cxnLst/>
              <a:rect l="l" t="t" r="r" b="b"/>
              <a:pathLst>
                <a:path w="831850" h="1214755">
                  <a:moveTo>
                    <a:pt x="776097" y="0"/>
                  </a:moveTo>
                  <a:lnTo>
                    <a:pt x="110871" y="0"/>
                  </a:lnTo>
                  <a:lnTo>
                    <a:pt x="89306" y="4347"/>
                  </a:lnTo>
                  <a:lnTo>
                    <a:pt x="71707" y="16208"/>
                  </a:lnTo>
                  <a:lnTo>
                    <a:pt x="59846" y="33807"/>
                  </a:lnTo>
                  <a:lnTo>
                    <a:pt x="55499" y="55372"/>
                  </a:lnTo>
                  <a:lnTo>
                    <a:pt x="55499" y="1103757"/>
                  </a:lnTo>
                  <a:lnTo>
                    <a:pt x="0" y="1103757"/>
                  </a:lnTo>
                  <a:lnTo>
                    <a:pt x="10828" y="1105939"/>
                  </a:lnTo>
                  <a:lnTo>
                    <a:pt x="19669" y="1111885"/>
                  </a:lnTo>
                  <a:lnTo>
                    <a:pt x="25628" y="1120687"/>
                  </a:lnTo>
                  <a:lnTo>
                    <a:pt x="27812" y="1131443"/>
                  </a:lnTo>
                  <a:lnTo>
                    <a:pt x="25628" y="1142271"/>
                  </a:lnTo>
                  <a:lnTo>
                    <a:pt x="19669" y="1151112"/>
                  </a:lnTo>
                  <a:lnTo>
                    <a:pt x="10828" y="1157071"/>
                  </a:lnTo>
                  <a:lnTo>
                    <a:pt x="0" y="1159256"/>
                  </a:lnTo>
                  <a:lnTo>
                    <a:pt x="55499" y="1159256"/>
                  </a:lnTo>
                  <a:lnTo>
                    <a:pt x="51149" y="1180820"/>
                  </a:lnTo>
                  <a:lnTo>
                    <a:pt x="39274" y="1198419"/>
                  </a:lnTo>
                  <a:lnTo>
                    <a:pt x="21637" y="1210280"/>
                  </a:lnTo>
                  <a:lnTo>
                    <a:pt x="0" y="1214628"/>
                  </a:lnTo>
                  <a:lnTo>
                    <a:pt x="665352" y="1214628"/>
                  </a:lnTo>
                  <a:lnTo>
                    <a:pt x="686917" y="1210280"/>
                  </a:lnTo>
                  <a:lnTo>
                    <a:pt x="704516" y="1198419"/>
                  </a:lnTo>
                  <a:lnTo>
                    <a:pt x="716377" y="1180820"/>
                  </a:lnTo>
                  <a:lnTo>
                    <a:pt x="720725" y="1159256"/>
                  </a:lnTo>
                  <a:lnTo>
                    <a:pt x="720725" y="110871"/>
                  </a:lnTo>
                  <a:lnTo>
                    <a:pt x="110998" y="110871"/>
                  </a:lnTo>
                  <a:lnTo>
                    <a:pt x="100169" y="108688"/>
                  </a:lnTo>
                  <a:lnTo>
                    <a:pt x="91328" y="102743"/>
                  </a:lnTo>
                  <a:lnTo>
                    <a:pt x="85369" y="93940"/>
                  </a:lnTo>
                  <a:lnTo>
                    <a:pt x="83184" y="83185"/>
                  </a:lnTo>
                  <a:lnTo>
                    <a:pt x="85369" y="72356"/>
                  </a:lnTo>
                  <a:lnTo>
                    <a:pt x="91328" y="63515"/>
                  </a:lnTo>
                  <a:lnTo>
                    <a:pt x="100169" y="57556"/>
                  </a:lnTo>
                  <a:lnTo>
                    <a:pt x="110998" y="55372"/>
                  </a:lnTo>
                  <a:lnTo>
                    <a:pt x="831596" y="55372"/>
                  </a:lnTo>
                  <a:lnTo>
                    <a:pt x="827246" y="33807"/>
                  </a:lnTo>
                  <a:lnTo>
                    <a:pt x="815371" y="16208"/>
                  </a:lnTo>
                  <a:lnTo>
                    <a:pt x="797734" y="4347"/>
                  </a:lnTo>
                  <a:lnTo>
                    <a:pt x="776097" y="0"/>
                  </a:lnTo>
                  <a:close/>
                </a:path>
                <a:path w="831850" h="1214755">
                  <a:moveTo>
                    <a:pt x="831596" y="55372"/>
                  </a:moveTo>
                  <a:lnTo>
                    <a:pt x="166370" y="55372"/>
                  </a:lnTo>
                  <a:lnTo>
                    <a:pt x="162022" y="77009"/>
                  </a:lnTo>
                  <a:lnTo>
                    <a:pt x="150161" y="94646"/>
                  </a:lnTo>
                  <a:lnTo>
                    <a:pt x="132562" y="106521"/>
                  </a:lnTo>
                  <a:lnTo>
                    <a:pt x="110998" y="110871"/>
                  </a:lnTo>
                  <a:lnTo>
                    <a:pt x="776097" y="110871"/>
                  </a:lnTo>
                  <a:lnTo>
                    <a:pt x="797734" y="106521"/>
                  </a:lnTo>
                  <a:lnTo>
                    <a:pt x="815371" y="94646"/>
                  </a:lnTo>
                  <a:lnTo>
                    <a:pt x="827246" y="77009"/>
                  </a:lnTo>
                  <a:lnTo>
                    <a:pt x="831596" y="5537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04525" y="56133"/>
              <a:ext cx="222250" cy="1159510"/>
            </a:xfrm>
            <a:custGeom>
              <a:avLst/>
              <a:gdLst/>
              <a:ahLst/>
              <a:cxnLst/>
              <a:rect l="l" t="t" r="r" b="b"/>
              <a:pathLst>
                <a:path w="222250" h="1159510">
                  <a:moveTo>
                    <a:pt x="221742" y="0"/>
                  </a:moveTo>
                  <a:lnTo>
                    <a:pt x="166370" y="0"/>
                  </a:lnTo>
                  <a:lnTo>
                    <a:pt x="155541" y="2184"/>
                  </a:lnTo>
                  <a:lnTo>
                    <a:pt x="146700" y="8143"/>
                  </a:lnTo>
                  <a:lnTo>
                    <a:pt x="140741" y="16984"/>
                  </a:lnTo>
                  <a:lnTo>
                    <a:pt x="138556" y="27813"/>
                  </a:lnTo>
                  <a:lnTo>
                    <a:pt x="140741" y="38568"/>
                  </a:lnTo>
                  <a:lnTo>
                    <a:pt x="146700" y="47371"/>
                  </a:lnTo>
                  <a:lnTo>
                    <a:pt x="155541" y="53316"/>
                  </a:lnTo>
                  <a:lnTo>
                    <a:pt x="166370" y="55499"/>
                  </a:lnTo>
                  <a:lnTo>
                    <a:pt x="187934" y="51149"/>
                  </a:lnTo>
                  <a:lnTo>
                    <a:pt x="205533" y="39274"/>
                  </a:lnTo>
                  <a:lnTo>
                    <a:pt x="217394" y="21637"/>
                  </a:lnTo>
                  <a:lnTo>
                    <a:pt x="221742" y="0"/>
                  </a:lnTo>
                  <a:close/>
                </a:path>
                <a:path w="222250" h="1159510">
                  <a:moveTo>
                    <a:pt x="55372" y="1048385"/>
                  </a:moveTo>
                  <a:lnTo>
                    <a:pt x="33807" y="1052734"/>
                  </a:lnTo>
                  <a:lnTo>
                    <a:pt x="16208" y="1064609"/>
                  </a:lnTo>
                  <a:lnTo>
                    <a:pt x="4347" y="1082246"/>
                  </a:lnTo>
                  <a:lnTo>
                    <a:pt x="0" y="1103884"/>
                  </a:lnTo>
                  <a:lnTo>
                    <a:pt x="4347" y="1125448"/>
                  </a:lnTo>
                  <a:lnTo>
                    <a:pt x="16208" y="1143047"/>
                  </a:lnTo>
                  <a:lnTo>
                    <a:pt x="33807" y="1154908"/>
                  </a:lnTo>
                  <a:lnTo>
                    <a:pt x="55372" y="1159256"/>
                  </a:lnTo>
                  <a:lnTo>
                    <a:pt x="77009" y="1154908"/>
                  </a:lnTo>
                  <a:lnTo>
                    <a:pt x="94646" y="1143047"/>
                  </a:lnTo>
                  <a:lnTo>
                    <a:pt x="106521" y="1125448"/>
                  </a:lnTo>
                  <a:lnTo>
                    <a:pt x="110871" y="1103884"/>
                  </a:lnTo>
                  <a:lnTo>
                    <a:pt x="55372" y="1103884"/>
                  </a:lnTo>
                  <a:lnTo>
                    <a:pt x="66200" y="1101699"/>
                  </a:lnTo>
                  <a:lnTo>
                    <a:pt x="75041" y="1095740"/>
                  </a:lnTo>
                  <a:lnTo>
                    <a:pt x="81000" y="1086899"/>
                  </a:lnTo>
                  <a:lnTo>
                    <a:pt x="83184" y="1076071"/>
                  </a:lnTo>
                  <a:lnTo>
                    <a:pt x="81000" y="1065315"/>
                  </a:lnTo>
                  <a:lnTo>
                    <a:pt x="75041" y="1056513"/>
                  </a:lnTo>
                  <a:lnTo>
                    <a:pt x="66200" y="1050567"/>
                  </a:lnTo>
                  <a:lnTo>
                    <a:pt x="55372" y="1048385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04525" y="761"/>
              <a:ext cx="887094" cy="1214755"/>
            </a:xfrm>
            <a:custGeom>
              <a:avLst/>
              <a:gdLst/>
              <a:ahLst/>
              <a:cxnLst/>
              <a:rect l="l" t="t" r="r" b="b"/>
              <a:pathLst>
                <a:path w="887095" h="1214755">
                  <a:moveTo>
                    <a:pt x="110871" y="1103757"/>
                  </a:moveTo>
                  <a:lnTo>
                    <a:pt x="110871" y="55372"/>
                  </a:lnTo>
                  <a:lnTo>
                    <a:pt x="115218" y="33807"/>
                  </a:lnTo>
                  <a:lnTo>
                    <a:pt x="127079" y="16208"/>
                  </a:lnTo>
                  <a:lnTo>
                    <a:pt x="144678" y="4347"/>
                  </a:lnTo>
                  <a:lnTo>
                    <a:pt x="166243" y="0"/>
                  </a:lnTo>
                  <a:lnTo>
                    <a:pt x="831469" y="0"/>
                  </a:lnTo>
                  <a:lnTo>
                    <a:pt x="853106" y="4347"/>
                  </a:lnTo>
                  <a:lnTo>
                    <a:pt x="870743" y="16208"/>
                  </a:lnTo>
                  <a:lnTo>
                    <a:pt x="882618" y="33807"/>
                  </a:lnTo>
                  <a:lnTo>
                    <a:pt x="886968" y="55372"/>
                  </a:lnTo>
                  <a:lnTo>
                    <a:pt x="882618" y="77009"/>
                  </a:lnTo>
                  <a:lnTo>
                    <a:pt x="870743" y="94646"/>
                  </a:lnTo>
                  <a:lnTo>
                    <a:pt x="853106" y="106521"/>
                  </a:lnTo>
                  <a:lnTo>
                    <a:pt x="831469" y="110871"/>
                  </a:lnTo>
                  <a:lnTo>
                    <a:pt x="776097" y="110871"/>
                  </a:lnTo>
                  <a:lnTo>
                    <a:pt x="776097" y="1159256"/>
                  </a:lnTo>
                  <a:lnTo>
                    <a:pt x="771749" y="1180820"/>
                  </a:lnTo>
                  <a:lnTo>
                    <a:pt x="759888" y="1198419"/>
                  </a:lnTo>
                  <a:lnTo>
                    <a:pt x="742289" y="1210280"/>
                  </a:lnTo>
                  <a:lnTo>
                    <a:pt x="720725" y="1214628"/>
                  </a:lnTo>
                  <a:lnTo>
                    <a:pt x="55372" y="1214628"/>
                  </a:lnTo>
                  <a:lnTo>
                    <a:pt x="33807" y="1210280"/>
                  </a:lnTo>
                  <a:lnTo>
                    <a:pt x="16208" y="1198419"/>
                  </a:lnTo>
                  <a:lnTo>
                    <a:pt x="4347" y="1180820"/>
                  </a:lnTo>
                  <a:lnTo>
                    <a:pt x="0" y="1159256"/>
                  </a:lnTo>
                  <a:lnTo>
                    <a:pt x="4347" y="1137618"/>
                  </a:lnTo>
                  <a:lnTo>
                    <a:pt x="16208" y="1119981"/>
                  </a:lnTo>
                  <a:lnTo>
                    <a:pt x="33807" y="1108106"/>
                  </a:lnTo>
                  <a:lnTo>
                    <a:pt x="55372" y="1103757"/>
                  </a:lnTo>
                  <a:lnTo>
                    <a:pt x="110871" y="1103757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3176" y="-9144"/>
              <a:ext cx="102997" cy="1306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70768" y="111633"/>
              <a:ext cx="610235" cy="0"/>
            </a:xfrm>
            <a:custGeom>
              <a:avLst/>
              <a:gdLst/>
              <a:ahLst/>
              <a:cxnLst/>
              <a:rect l="l" t="t" r="r" b="b"/>
              <a:pathLst>
                <a:path w="610234">
                  <a:moveTo>
                    <a:pt x="609853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9991" y="1094613"/>
              <a:ext cx="75310" cy="1306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038590" y="6380806"/>
            <a:ext cx="267779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79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Σκοπός</a:t>
            </a:r>
            <a:r>
              <a:rPr sz="2800" spc="-85" dirty="0"/>
              <a:t> </a:t>
            </a:r>
            <a:r>
              <a:rPr sz="2800" dirty="0"/>
              <a:t>και</a:t>
            </a:r>
            <a:r>
              <a:rPr sz="2800" spc="-60" dirty="0"/>
              <a:t> </a:t>
            </a:r>
            <a:r>
              <a:rPr sz="2800" dirty="0"/>
              <a:t>Στόχοι</a:t>
            </a:r>
            <a:r>
              <a:rPr sz="2800" spc="-80" dirty="0"/>
              <a:t> </a:t>
            </a:r>
            <a:r>
              <a:rPr sz="2800" dirty="0"/>
              <a:t>των</a:t>
            </a:r>
            <a:r>
              <a:rPr sz="2800" spc="-55" dirty="0"/>
              <a:t> </a:t>
            </a:r>
            <a:r>
              <a:rPr sz="2800" dirty="0"/>
              <a:t>Κέντρων</a:t>
            </a:r>
            <a:r>
              <a:rPr sz="2800" spc="-85" dirty="0"/>
              <a:t> </a:t>
            </a:r>
            <a:r>
              <a:rPr sz="2800" spc="-10" dirty="0"/>
              <a:t>Κοινότητας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30740" y="5282184"/>
            <a:ext cx="1883663" cy="4221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7800" y="4821935"/>
            <a:ext cx="2947416" cy="357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3816" y="5780532"/>
            <a:ext cx="3758183" cy="594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9235" y="1862327"/>
            <a:ext cx="3263646" cy="24117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01410" y="2001520"/>
            <a:ext cx="4269740" cy="22961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Στόχοι</a:t>
            </a:r>
            <a:r>
              <a:rPr sz="1600" spc="-6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Κοινότητας: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208280" indent="121285">
              <a:lnSpc>
                <a:spcPct val="100000"/>
              </a:lnSpc>
              <a:buChar char="*"/>
              <a:tabLst>
                <a:tab pos="1339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Διασύνδεση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πολιτών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με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όλες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τις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Κοινωνικές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33985" indent="-121285">
              <a:lnSpc>
                <a:spcPct val="100000"/>
              </a:lnSpc>
              <a:buChar char="*"/>
              <a:tabLst>
                <a:tab pos="13398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Συμβουλευτικές</a:t>
            </a:r>
            <a:r>
              <a:rPr sz="16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678180" indent="121285">
              <a:lnSpc>
                <a:spcPct val="100000"/>
              </a:lnSpc>
              <a:buChar char="*"/>
              <a:tabLst>
                <a:tab pos="133985" algn="l"/>
              </a:tabLst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Παροχή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εξειδικευμένων Υπηρεσιών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lang="el-GR" altLang="" sz="1600" spc="-10" dirty="0">
                <a:latin typeface="Bahnschrift" panose="020B0502040204020203"/>
                <a:cs typeface="Bahnschrift" panose="020B0502040204020203"/>
              </a:rPr>
              <a:t>ρ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ομά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μετανάστες.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100" y="1886585"/>
            <a:ext cx="5053330" cy="27825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95400" y="2230755"/>
            <a:ext cx="4462780" cy="2160905"/>
          </a:xfrm>
          <a:prstGeom prst="rect">
            <a:avLst/>
          </a:prstGeom>
        </p:spPr>
        <p:txBody>
          <a:bodyPr vert="horz" wrap="square" lIns="0" tIns="1143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Σκοπός</a:t>
            </a:r>
            <a:r>
              <a:rPr sz="16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600" spc="2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είναι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η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ενημέρωση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υποστήριξη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πολιτών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βελτίωση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του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βιοτικού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τους</a:t>
            </a:r>
            <a:r>
              <a:rPr sz="1600" spc="-7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επιπέδου</a:t>
            </a:r>
            <a:r>
              <a:rPr sz="1600" spc="-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6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81400" y="5291328"/>
            <a:ext cx="4243705" cy="1017905"/>
            <a:chOff x="3581400" y="5291328"/>
            <a:chExt cx="4243705" cy="101790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8572" y="5577840"/>
              <a:ext cx="730770" cy="7307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1400" y="5291328"/>
              <a:ext cx="4243578" cy="30252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308335" y="-9144"/>
            <a:ext cx="893444" cy="1207135"/>
            <a:chOff x="10308335" y="-9144"/>
            <a:chExt cx="893444" cy="1207135"/>
          </a:xfrm>
        </p:grpSpPr>
        <p:sp>
          <p:nvSpPr>
            <p:cNvPr id="15" name="object 15"/>
            <p:cNvSpPr/>
            <p:nvPr/>
          </p:nvSpPr>
          <p:spPr>
            <a:xfrm>
              <a:off x="10372851" y="761"/>
              <a:ext cx="819150" cy="1187450"/>
            </a:xfrm>
            <a:custGeom>
              <a:avLst/>
              <a:gdLst/>
              <a:ahLst/>
              <a:cxnLst/>
              <a:rect l="l" t="t" r="r" b="b"/>
              <a:pathLst>
                <a:path w="819150" h="1187450">
                  <a:moveTo>
                    <a:pt x="764031" y="0"/>
                  </a:moveTo>
                  <a:lnTo>
                    <a:pt x="109093" y="0"/>
                  </a:lnTo>
                  <a:lnTo>
                    <a:pt x="87862" y="4282"/>
                  </a:lnTo>
                  <a:lnTo>
                    <a:pt x="70500" y="15970"/>
                  </a:lnTo>
                  <a:lnTo>
                    <a:pt x="58783" y="33325"/>
                  </a:lnTo>
                  <a:lnTo>
                    <a:pt x="54482" y="54610"/>
                  </a:lnTo>
                  <a:lnTo>
                    <a:pt x="54482" y="1078103"/>
                  </a:lnTo>
                  <a:lnTo>
                    <a:pt x="622" y="1078103"/>
                  </a:lnTo>
                  <a:lnTo>
                    <a:pt x="10588" y="1080135"/>
                  </a:lnTo>
                  <a:lnTo>
                    <a:pt x="19272" y="1086008"/>
                  </a:lnTo>
                  <a:lnTo>
                    <a:pt x="25146" y="1094692"/>
                  </a:lnTo>
                  <a:lnTo>
                    <a:pt x="27304" y="1105281"/>
                  </a:lnTo>
                  <a:lnTo>
                    <a:pt x="25146" y="1115923"/>
                  </a:lnTo>
                  <a:lnTo>
                    <a:pt x="19272" y="1124600"/>
                  </a:lnTo>
                  <a:lnTo>
                    <a:pt x="10588" y="1130444"/>
                  </a:lnTo>
                  <a:lnTo>
                    <a:pt x="0" y="1132586"/>
                  </a:lnTo>
                  <a:lnTo>
                    <a:pt x="54482" y="1132586"/>
                  </a:lnTo>
                  <a:lnTo>
                    <a:pt x="50202" y="1153870"/>
                  </a:lnTo>
                  <a:lnTo>
                    <a:pt x="38528" y="1171225"/>
                  </a:lnTo>
                  <a:lnTo>
                    <a:pt x="21210" y="1182913"/>
                  </a:lnTo>
                  <a:lnTo>
                    <a:pt x="0" y="1187196"/>
                  </a:lnTo>
                  <a:lnTo>
                    <a:pt x="654939" y="1187196"/>
                  </a:lnTo>
                  <a:lnTo>
                    <a:pt x="676169" y="1182913"/>
                  </a:lnTo>
                  <a:lnTo>
                    <a:pt x="693531" y="1171225"/>
                  </a:lnTo>
                  <a:lnTo>
                    <a:pt x="705248" y="1153870"/>
                  </a:lnTo>
                  <a:lnTo>
                    <a:pt x="709549" y="1132586"/>
                  </a:lnTo>
                  <a:lnTo>
                    <a:pt x="709549" y="109093"/>
                  </a:lnTo>
                  <a:lnTo>
                    <a:pt x="109093" y="109093"/>
                  </a:lnTo>
                  <a:lnTo>
                    <a:pt x="98504" y="106953"/>
                  </a:lnTo>
                  <a:lnTo>
                    <a:pt x="89820" y="101123"/>
                  </a:lnTo>
                  <a:lnTo>
                    <a:pt x="83947" y="92483"/>
                  </a:lnTo>
                  <a:lnTo>
                    <a:pt x="81788" y="81915"/>
                  </a:lnTo>
                  <a:lnTo>
                    <a:pt x="83947" y="71272"/>
                  </a:lnTo>
                  <a:lnTo>
                    <a:pt x="89820" y="62595"/>
                  </a:lnTo>
                  <a:lnTo>
                    <a:pt x="98504" y="56751"/>
                  </a:lnTo>
                  <a:lnTo>
                    <a:pt x="109093" y="54610"/>
                  </a:lnTo>
                  <a:lnTo>
                    <a:pt x="818642" y="54610"/>
                  </a:lnTo>
                  <a:lnTo>
                    <a:pt x="814359" y="33325"/>
                  </a:lnTo>
                  <a:lnTo>
                    <a:pt x="802671" y="15970"/>
                  </a:lnTo>
                  <a:lnTo>
                    <a:pt x="785316" y="4282"/>
                  </a:lnTo>
                  <a:lnTo>
                    <a:pt x="764031" y="0"/>
                  </a:lnTo>
                  <a:close/>
                </a:path>
                <a:path w="819150" h="1187450">
                  <a:moveTo>
                    <a:pt x="818642" y="54610"/>
                  </a:moveTo>
                  <a:lnTo>
                    <a:pt x="163702" y="54610"/>
                  </a:lnTo>
                  <a:lnTo>
                    <a:pt x="159420" y="75820"/>
                  </a:lnTo>
                  <a:lnTo>
                    <a:pt x="147732" y="93138"/>
                  </a:lnTo>
                  <a:lnTo>
                    <a:pt x="130377" y="104812"/>
                  </a:lnTo>
                  <a:lnTo>
                    <a:pt x="109093" y="109093"/>
                  </a:lnTo>
                  <a:lnTo>
                    <a:pt x="764031" y="109093"/>
                  </a:lnTo>
                  <a:lnTo>
                    <a:pt x="785316" y="104812"/>
                  </a:lnTo>
                  <a:lnTo>
                    <a:pt x="802671" y="93138"/>
                  </a:lnTo>
                  <a:lnTo>
                    <a:pt x="814359" y="75820"/>
                  </a:lnTo>
                  <a:lnTo>
                    <a:pt x="818642" y="5461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18241" y="55371"/>
              <a:ext cx="218440" cy="1132840"/>
            </a:xfrm>
            <a:custGeom>
              <a:avLst/>
              <a:gdLst/>
              <a:ahLst/>
              <a:cxnLst/>
              <a:rect l="l" t="t" r="r" b="b"/>
              <a:pathLst>
                <a:path w="218440" h="1132840">
                  <a:moveTo>
                    <a:pt x="218312" y="0"/>
                  </a:moveTo>
                  <a:lnTo>
                    <a:pt x="163702" y="0"/>
                  </a:lnTo>
                  <a:lnTo>
                    <a:pt x="153114" y="2141"/>
                  </a:lnTo>
                  <a:lnTo>
                    <a:pt x="144430" y="7985"/>
                  </a:lnTo>
                  <a:lnTo>
                    <a:pt x="138556" y="16662"/>
                  </a:lnTo>
                  <a:lnTo>
                    <a:pt x="136398" y="27304"/>
                  </a:lnTo>
                  <a:lnTo>
                    <a:pt x="138556" y="37873"/>
                  </a:lnTo>
                  <a:lnTo>
                    <a:pt x="144430" y="46513"/>
                  </a:lnTo>
                  <a:lnTo>
                    <a:pt x="153114" y="52343"/>
                  </a:lnTo>
                  <a:lnTo>
                    <a:pt x="163702" y="54482"/>
                  </a:lnTo>
                  <a:lnTo>
                    <a:pt x="184987" y="50202"/>
                  </a:lnTo>
                  <a:lnTo>
                    <a:pt x="202342" y="38528"/>
                  </a:lnTo>
                  <a:lnTo>
                    <a:pt x="214030" y="21210"/>
                  </a:lnTo>
                  <a:lnTo>
                    <a:pt x="218312" y="0"/>
                  </a:lnTo>
                  <a:close/>
                </a:path>
                <a:path w="218440" h="1132840">
                  <a:moveTo>
                    <a:pt x="54609" y="1023492"/>
                  </a:moveTo>
                  <a:lnTo>
                    <a:pt x="33325" y="1027773"/>
                  </a:lnTo>
                  <a:lnTo>
                    <a:pt x="15970" y="1039447"/>
                  </a:lnTo>
                  <a:lnTo>
                    <a:pt x="4282" y="1056765"/>
                  </a:lnTo>
                  <a:lnTo>
                    <a:pt x="0" y="1077976"/>
                  </a:lnTo>
                  <a:lnTo>
                    <a:pt x="4282" y="1099260"/>
                  </a:lnTo>
                  <a:lnTo>
                    <a:pt x="15970" y="1116615"/>
                  </a:lnTo>
                  <a:lnTo>
                    <a:pt x="33325" y="1128303"/>
                  </a:lnTo>
                  <a:lnTo>
                    <a:pt x="54609" y="1132586"/>
                  </a:lnTo>
                  <a:lnTo>
                    <a:pt x="75820" y="1128303"/>
                  </a:lnTo>
                  <a:lnTo>
                    <a:pt x="93138" y="1116615"/>
                  </a:lnTo>
                  <a:lnTo>
                    <a:pt x="104812" y="1099260"/>
                  </a:lnTo>
                  <a:lnTo>
                    <a:pt x="109092" y="1077976"/>
                  </a:lnTo>
                  <a:lnTo>
                    <a:pt x="54609" y="1077976"/>
                  </a:lnTo>
                  <a:lnTo>
                    <a:pt x="65198" y="1075834"/>
                  </a:lnTo>
                  <a:lnTo>
                    <a:pt x="73882" y="1069990"/>
                  </a:lnTo>
                  <a:lnTo>
                    <a:pt x="79755" y="1061313"/>
                  </a:lnTo>
                  <a:lnTo>
                    <a:pt x="81914" y="1050670"/>
                  </a:lnTo>
                  <a:lnTo>
                    <a:pt x="79755" y="1040102"/>
                  </a:lnTo>
                  <a:lnTo>
                    <a:pt x="73882" y="1031462"/>
                  </a:lnTo>
                  <a:lnTo>
                    <a:pt x="65198" y="1025632"/>
                  </a:lnTo>
                  <a:lnTo>
                    <a:pt x="54609" y="1023492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318241" y="761"/>
              <a:ext cx="873760" cy="1187450"/>
            </a:xfrm>
            <a:custGeom>
              <a:avLst/>
              <a:gdLst/>
              <a:ahLst/>
              <a:cxnLst/>
              <a:rect l="l" t="t" r="r" b="b"/>
              <a:pathLst>
                <a:path w="873759" h="1187450">
                  <a:moveTo>
                    <a:pt x="109092" y="1078103"/>
                  </a:moveTo>
                  <a:lnTo>
                    <a:pt x="109092" y="54610"/>
                  </a:lnTo>
                  <a:lnTo>
                    <a:pt x="113393" y="33325"/>
                  </a:lnTo>
                  <a:lnTo>
                    <a:pt x="125110" y="15970"/>
                  </a:lnTo>
                  <a:lnTo>
                    <a:pt x="142472" y="4282"/>
                  </a:lnTo>
                  <a:lnTo>
                    <a:pt x="163702" y="0"/>
                  </a:lnTo>
                  <a:lnTo>
                    <a:pt x="818641" y="0"/>
                  </a:lnTo>
                  <a:lnTo>
                    <a:pt x="839926" y="4282"/>
                  </a:lnTo>
                  <a:lnTo>
                    <a:pt x="857281" y="15970"/>
                  </a:lnTo>
                  <a:lnTo>
                    <a:pt x="868969" y="33325"/>
                  </a:lnTo>
                  <a:lnTo>
                    <a:pt x="873251" y="54610"/>
                  </a:lnTo>
                  <a:lnTo>
                    <a:pt x="868969" y="75820"/>
                  </a:lnTo>
                  <a:lnTo>
                    <a:pt x="857281" y="93138"/>
                  </a:lnTo>
                  <a:lnTo>
                    <a:pt x="839926" y="104812"/>
                  </a:lnTo>
                  <a:lnTo>
                    <a:pt x="818641" y="109093"/>
                  </a:lnTo>
                  <a:lnTo>
                    <a:pt x="764158" y="109093"/>
                  </a:lnTo>
                  <a:lnTo>
                    <a:pt x="764158" y="1132586"/>
                  </a:lnTo>
                  <a:lnTo>
                    <a:pt x="759858" y="1153870"/>
                  </a:lnTo>
                  <a:lnTo>
                    <a:pt x="748141" y="1171225"/>
                  </a:lnTo>
                  <a:lnTo>
                    <a:pt x="730779" y="1182913"/>
                  </a:lnTo>
                  <a:lnTo>
                    <a:pt x="709549" y="1187196"/>
                  </a:lnTo>
                  <a:lnTo>
                    <a:pt x="54609" y="1187196"/>
                  </a:lnTo>
                  <a:lnTo>
                    <a:pt x="33325" y="1182913"/>
                  </a:lnTo>
                  <a:lnTo>
                    <a:pt x="15970" y="1171225"/>
                  </a:lnTo>
                  <a:lnTo>
                    <a:pt x="4282" y="1153870"/>
                  </a:lnTo>
                  <a:lnTo>
                    <a:pt x="0" y="1132586"/>
                  </a:lnTo>
                  <a:lnTo>
                    <a:pt x="4282" y="1111375"/>
                  </a:lnTo>
                  <a:lnTo>
                    <a:pt x="15970" y="1094057"/>
                  </a:lnTo>
                  <a:lnTo>
                    <a:pt x="33325" y="1082383"/>
                  </a:lnTo>
                  <a:lnTo>
                    <a:pt x="54609" y="1078103"/>
                  </a:lnTo>
                  <a:lnTo>
                    <a:pt x="109092" y="1078103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44733" y="-9144"/>
              <a:ext cx="101726" cy="1289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81944" y="109854"/>
              <a:ext cx="600710" cy="0"/>
            </a:xfrm>
            <a:custGeom>
              <a:avLst/>
              <a:gdLst/>
              <a:ahLst/>
              <a:cxnLst/>
              <a:rect l="l" t="t" r="r" b="b"/>
              <a:pathLst>
                <a:path w="600709">
                  <a:moveTo>
                    <a:pt x="600455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62945" y="1068958"/>
              <a:ext cx="74294" cy="1289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209658" y="6407019"/>
            <a:ext cx="267716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7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740140" y="4629937"/>
            <a:ext cx="2947416" cy="358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816" y="5807964"/>
            <a:ext cx="3758183" cy="5943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5959" y="5148071"/>
            <a:ext cx="1362455" cy="5958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39" y="214884"/>
            <a:ext cx="1612392" cy="5958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1938" y="293369"/>
            <a:ext cx="6605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4755" marR="5080" indent="-247269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Κανονισμός</a:t>
            </a:r>
            <a:r>
              <a:rPr sz="2800" spc="-60" dirty="0"/>
              <a:t> </a:t>
            </a:r>
            <a:r>
              <a:rPr sz="2800" spc="-10" dirty="0"/>
              <a:t>Λειτουργίας</a:t>
            </a:r>
            <a:r>
              <a:rPr sz="2800" spc="-45" dirty="0"/>
              <a:t> </a:t>
            </a:r>
            <a:r>
              <a:rPr sz="2800" dirty="0"/>
              <a:t>και</a:t>
            </a:r>
            <a:r>
              <a:rPr sz="2800" spc="-50" dirty="0"/>
              <a:t> </a:t>
            </a:r>
            <a:r>
              <a:rPr sz="2800" spc="-10" dirty="0"/>
              <a:t>Παρεχόμενες Υπηρεσίες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0" y="3176016"/>
            <a:ext cx="247650" cy="525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191" y="1476755"/>
            <a:ext cx="2937510" cy="20977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1828" y="4038600"/>
            <a:ext cx="2940557" cy="20977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2023" y="1280812"/>
            <a:ext cx="8489950" cy="45891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447540">
              <a:lnSpc>
                <a:spcPct val="100000"/>
              </a:lnSpc>
              <a:spcBef>
                <a:spcPts val="615"/>
              </a:spcBef>
            </a:pPr>
            <a:r>
              <a:rPr sz="1400" u="sng" spc="-10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Παρεχόμενες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Υπηρεσίες: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4448175">
              <a:lnSpc>
                <a:spcPts val="1375"/>
              </a:lnSpc>
              <a:spcBef>
                <a:spcPts val="44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*Παροχή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συμβουλευτικής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Υποστήριξης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ένταξη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στην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>
              <a:lnSpc>
                <a:spcPts val="1375"/>
              </a:lnSpc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αγορά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εργασίας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 marR="113665">
              <a:lnSpc>
                <a:spcPts val="1300"/>
              </a:lnSpc>
              <a:spcBef>
                <a:spcPts val="525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*Παροχή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Ψυχοκοινωνικής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στήριξης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 σε παιδιά</a:t>
            </a:r>
            <a:r>
              <a:rPr sz="12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,ενήλικες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και</a:t>
            </a:r>
            <a:r>
              <a:rPr sz="1200" spc="5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οικογένειες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 marR="5080">
              <a:lnSpc>
                <a:spcPts val="1300"/>
              </a:lnSpc>
              <a:spcBef>
                <a:spcPts val="495"/>
              </a:spcBef>
            </a:pPr>
            <a:r>
              <a:rPr sz="1200" spc="-10" dirty="0">
                <a:latin typeface="Bahnschrift" panose="020B0502040204020203"/>
                <a:cs typeface="Bahnschrift" panose="020B0502040204020203"/>
              </a:rPr>
              <a:t>*Διοργάνωση</a:t>
            </a:r>
            <a:r>
              <a:rPr sz="1200" spc="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εκδηλώσεων</a:t>
            </a:r>
            <a:r>
              <a:rPr sz="12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επιμορφωτικό,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επικοινωνιακό</a:t>
            </a:r>
            <a:r>
              <a:rPr sz="1200" spc="5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κοινωνικό</a:t>
            </a:r>
            <a:r>
              <a:rPr sz="12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περιεχόμενο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>
              <a:lnSpc>
                <a:spcPct val="100000"/>
              </a:lnSpc>
              <a:spcBef>
                <a:spcPts val="335"/>
              </a:spcBef>
            </a:pPr>
            <a:r>
              <a:rPr sz="1200" spc="-10" dirty="0">
                <a:latin typeface="Bahnschrift" panose="020B0502040204020203"/>
                <a:cs typeface="Bahnschrift" panose="020B0502040204020203"/>
              </a:rPr>
              <a:t>*Συγκέντρωση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 διανομή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βασικών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αγαθών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*Ανάπτυξη</a:t>
            </a:r>
            <a:r>
              <a:rPr sz="12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Δικτύου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εθελοντισμού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4448175" marR="218440">
              <a:lnSpc>
                <a:spcPts val="1300"/>
              </a:lnSpc>
              <a:spcBef>
                <a:spcPts val="525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*Δράσεις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Κοινωνικοποίηση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κοινωνική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ένταξη</a:t>
            </a:r>
            <a:r>
              <a:rPr sz="12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200" spc="5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μαθητές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ΑμεΑ,</a:t>
            </a:r>
            <a:r>
              <a:rPr sz="12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Ρομά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 παιδιά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μαθησιακές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δυσκολίες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540"/>
              </a:lnSpc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Οι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3 άξονες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λειτουργίας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των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ΚΚ: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Υποδοχή-ενημέρωση-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Υποστήριξη</a:t>
            </a:r>
            <a:r>
              <a:rPr sz="12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 πολιτών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*Συνεργασία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 και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Δομές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 marR="3785870">
              <a:lnSpc>
                <a:spcPts val="1300"/>
              </a:lnSpc>
              <a:spcBef>
                <a:spcPts val="52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*Παροχή</a:t>
            </a:r>
            <a:r>
              <a:rPr sz="12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Υπηρεσιών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στόχο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τη</a:t>
            </a:r>
            <a:r>
              <a:rPr sz="12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βελτίωση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του</a:t>
            </a:r>
            <a:r>
              <a:rPr sz="12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βιοτικού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επιπέδου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των</a:t>
            </a:r>
            <a:r>
              <a:rPr sz="1200" spc="5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πολιτών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Βασικές</a:t>
            </a:r>
            <a:r>
              <a:rPr sz="1400" u="sng" spc="-6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Αρχές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Bahnschrift" panose="020B0502040204020203"/>
                <a:cs typeface="Bahnschrift" panose="020B0502040204020203"/>
              </a:rPr>
              <a:t>λειτουργίας: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spc="-10" dirty="0">
                <a:latin typeface="Bahnschrift" panose="020B0502040204020203"/>
                <a:cs typeface="Bahnschrift" panose="020B0502040204020203"/>
              </a:rPr>
              <a:t>*Εξατομικευμένη</a:t>
            </a:r>
            <a:r>
              <a:rPr sz="1200" spc="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προσέγγιση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-10" dirty="0">
                <a:latin typeface="Bahnschrift" panose="020B0502040204020203"/>
                <a:cs typeface="Bahnschrift" panose="020B0502040204020203"/>
              </a:rPr>
              <a:t>*Διασύνδεση</a:t>
            </a:r>
            <a:r>
              <a:rPr sz="12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Δημοτικές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 και</a:t>
            </a:r>
            <a:r>
              <a:rPr sz="12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τοπικές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Bahnschrift" panose="020B0502040204020203"/>
                <a:cs typeface="Bahnschrift" panose="020B0502040204020203"/>
              </a:rPr>
              <a:t>*Συνεργασία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2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αρμόδιους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Φορείς</a:t>
            </a:r>
            <a:r>
              <a:rPr sz="12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2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endParaRPr sz="12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-10" dirty="0">
                <a:latin typeface="Bahnschrift" panose="020B0502040204020203"/>
                <a:cs typeface="Bahnschrift" panose="020B0502040204020203"/>
              </a:rPr>
              <a:t>*Δικτύωση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μεταξύ</a:t>
            </a:r>
            <a:r>
              <a:rPr sz="12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ΚΚ</a:t>
            </a:r>
            <a:r>
              <a:rPr sz="12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2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2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200" dirty="0">
                <a:latin typeface="Bahnschrift" panose="020B0502040204020203"/>
                <a:cs typeface="Bahnschrift" panose="020B0502040204020203"/>
              </a:rPr>
              <a:t>Φορέων </a:t>
            </a:r>
            <a:r>
              <a:rPr sz="1200" spc="-10" dirty="0">
                <a:latin typeface="Bahnschrift" panose="020B0502040204020203"/>
                <a:cs typeface="Bahnschrift" panose="020B0502040204020203"/>
              </a:rPr>
              <a:t>υλοποίησης</a:t>
            </a:r>
            <a:endParaRPr sz="12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335768" y="-9144"/>
            <a:ext cx="879475" cy="1234440"/>
            <a:chOff x="10335768" y="-9144"/>
            <a:chExt cx="879475" cy="1234440"/>
          </a:xfrm>
        </p:grpSpPr>
        <p:sp>
          <p:nvSpPr>
            <p:cNvPr id="12" name="object 12"/>
            <p:cNvSpPr/>
            <p:nvPr/>
          </p:nvSpPr>
          <p:spPr>
            <a:xfrm>
              <a:off x="10399395" y="761"/>
              <a:ext cx="805815" cy="1214755"/>
            </a:xfrm>
            <a:custGeom>
              <a:avLst/>
              <a:gdLst/>
              <a:ahLst/>
              <a:cxnLst/>
              <a:rect l="l" t="t" r="r" b="b"/>
              <a:pathLst>
                <a:path w="805815" h="1214755">
                  <a:moveTo>
                    <a:pt x="752094" y="0"/>
                  </a:moveTo>
                  <a:lnTo>
                    <a:pt x="107441" y="0"/>
                  </a:lnTo>
                  <a:lnTo>
                    <a:pt x="86510" y="4214"/>
                  </a:lnTo>
                  <a:lnTo>
                    <a:pt x="69437" y="15716"/>
                  </a:lnTo>
                  <a:lnTo>
                    <a:pt x="57935" y="32789"/>
                  </a:lnTo>
                  <a:lnTo>
                    <a:pt x="53721" y="53721"/>
                  </a:lnTo>
                  <a:lnTo>
                    <a:pt x="53721" y="1107186"/>
                  </a:lnTo>
                  <a:lnTo>
                    <a:pt x="0" y="1107186"/>
                  </a:lnTo>
                  <a:lnTo>
                    <a:pt x="10455" y="1109303"/>
                  </a:lnTo>
                  <a:lnTo>
                    <a:pt x="18970" y="1115075"/>
                  </a:lnTo>
                  <a:lnTo>
                    <a:pt x="24699" y="1123634"/>
                  </a:lnTo>
                  <a:lnTo>
                    <a:pt x="26797" y="1134110"/>
                  </a:lnTo>
                  <a:lnTo>
                    <a:pt x="24699" y="1144512"/>
                  </a:lnTo>
                  <a:lnTo>
                    <a:pt x="18970" y="1153033"/>
                  </a:lnTo>
                  <a:lnTo>
                    <a:pt x="10455" y="1158791"/>
                  </a:lnTo>
                  <a:lnTo>
                    <a:pt x="0" y="1160907"/>
                  </a:lnTo>
                  <a:lnTo>
                    <a:pt x="53721" y="1160907"/>
                  </a:lnTo>
                  <a:lnTo>
                    <a:pt x="49506" y="1181838"/>
                  </a:lnTo>
                  <a:lnTo>
                    <a:pt x="38004" y="1198911"/>
                  </a:lnTo>
                  <a:lnTo>
                    <a:pt x="20931" y="1210413"/>
                  </a:lnTo>
                  <a:lnTo>
                    <a:pt x="0" y="1214628"/>
                  </a:lnTo>
                  <a:lnTo>
                    <a:pt x="644651" y="1214628"/>
                  </a:lnTo>
                  <a:lnTo>
                    <a:pt x="665583" y="1210413"/>
                  </a:lnTo>
                  <a:lnTo>
                    <a:pt x="682656" y="1198911"/>
                  </a:lnTo>
                  <a:lnTo>
                    <a:pt x="694158" y="1181838"/>
                  </a:lnTo>
                  <a:lnTo>
                    <a:pt x="698373" y="1160907"/>
                  </a:lnTo>
                  <a:lnTo>
                    <a:pt x="698373" y="107442"/>
                  </a:lnTo>
                  <a:lnTo>
                    <a:pt x="107441" y="107442"/>
                  </a:lnTo>
                  <a:lnTo>
                    <a:pt x="96986" y="105324"/>
                  </a:lnTo>
                  <a:lnTo>
                    <a:pt x="88471" y="99552"/>
                  </a:lnTo>
                  <a:lnTo>
                    <a:pt x="82742" y="90993"/>
                  </a:lnTo>
                  <a:lnTo>
                    <a:pt x="80645" y="80518"/>
                  </a:lnTo>
                  <a:lnTo>
                    <a:pt x="82742" y="70115"/>
                  </a:lnTo>
                  <a:lnTo>
                    <a:pt x="88471" y="61595"/>
                  </a:lnTo>
                  <a:lnTo>
                    <a:pt x="96986" y="55836"/>
                  </a:lnTo>
                  <a:lnTo>
                    <a:pt x="107441" y="53721"/>
                  </a:lnTo>
                  <a:lnTo>
                    <a:pt x="805814" y="53721"/>
                  </a:lnTo>
                  <a:lnTo>
                    <a:pt x="801600" y="32789"/>
                  </a:lnTo>
                  <a:lnTo>
                    <a:pt x="790098" y="15716"/>
                  </a:lnTo>
                  <a:lnTo>
                    <a:pt x="773025" y="4214"/>
                  </a:lnTo>
                  <a:lnTo>
                    <a:pt x="752094" y="0"/>
                  </a:lnTo>
                  <a:close/>
                </a:path>
                <a:path w="805815" h="1214755">
                  <a:moveTo>
                    <a:pt x="805814" y="53721"/>
                  </a:moveTo>
                  <a:lnTo>
                    <a:pt x="161162" y="53721"/>
                  </a:lnTo>
                  <a:lnTo>
                    <a:pt x="156948" y="74652"/>
                  </a:lnTo>
                  <a:lnTo>
                    <a:pt x="145446" y="91725"/>
                  </a:lnTo>
                  <a:lnTo>
                    <a:pt x="128373" y="103227"/>
                  </a:lnTo>
                  <a:lnTo>
                    <a:pt x="107441" y="107442"/>
                  </a:lnTo>
                  <a:lnTo>
                    <a:pt x="752094" y="107442"/>
                  </a:lnTo>
                  <a:lnTo>
                    <a:pt x="773025" y="103227"/>
                  </a:lnTo>
                  <a:lnTo>
                    <a:pt x="790098" y="91725"/>
                  </a:lnTo>
                  <a:lnTo>
                    <a:pt x="801600" y="74652"/>
                  </a:lnTo>
                  <a:lnTo>
                    <a:pt x="805814" y="5372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45674" y="54483"/>
              <a:ext cx="215265" cy="1161415"/>
            </a:xfrm>
            <a:custGeom>
              <a:avLst/>
              <a:gdLst/>
              <a:ahLst/>
              <a:cxnLst/>
              <a:rect l="l" t="t" r="r" b="b"/>
              <a:pathLst>
                <a:path w="215265" h="1161415">
                  <a:moveTo>
                    <a:pt x="214883" y="0"/>
                  </a:moveTo>
                  <a:lnTo>
                    <a:pt x="161162" y="0"/>
                  </a:lnTo>
                  <a:lnTo>
                    <a:pt x="150707" y="2115"/>
                  </a:lnTo>
                  <a:lnTo>
                    <a:pt x="142192" y="7874"/>
                  </a:lnTo>
                  <a:lnTo>
                    <a:pt x="136463" y="16394"/>
                  </a:lnTo>
                  <a:lnTo>
                    <a:pt x="134366" y="26797"/>
                  </a:lnTo>
                  <a:lnTo>
                    <a:pt x="136463" y="37272"/>
                  </a:lnTo>
                  <a:lnTo>
                    <a:pt x="142192" y="45831"/>
                  </a:lnTo>
                  <a:lnTo>
                    <a:pt x="150707" y="51603"/>
                  </a:lnTo>
                  <a:lnTo>
                    <a:pt x="161162" y="53721"/>
                  </a:lnTo>
                  <a:lnTo>
                    <a:pt x="182094" y="49506"/>
                  </a:lnTo>
                  <a:lnTo>
                    <a:pt x="199167" y="38004"/>
                  </a:lnTo>
                  <a:lnTo>
                    <a:pt x="210669" y="20931"/>
                  </a:lnTo>
                  <a:lnTo>
                    <a:pt x="214883" y="0"/>
                  </a:lnTo>
                  <a:close/>
                </a:path>
                <a:path w="215265" h="1161415">
                  <a:moveTo>
                    <a:pt x="53721" y="1053465"/>
                  </a:moveTo>
                  <a:lnTo>
                    <a:pt x="32789" y="1057679"/>
                  </a:lnTo>
                  <a:lnTo>
                    <a:pt x="15716" y="1069181"/>
                  </a:lnTo>
                  <a:lnTo>
                    <a:pt x="4214" y="1086254"/>
                  </a:lnTo>
                  <a:lnTo>
                    <a:pt x="0" y="1107186"/>
                  </a:lnTo>
                  <a:lnTo>
                    <a:pt x="4214" y="1128117"/>
                  </a:lnTo>
                  <a:lnTo>
                    <a:pt x="15716" y="1145190"/>
                  </a:lnTo>
                  <a:lnTo>
                    <a:pt x="32789" y="1156692"/>
                  </a:lnTo>
                  <a:lnTo>
                    <a:pt x="53721" y="1160907"/>
                  </a:lnTo>
                  <a:lnTo>
                    <a:pt x="74652" y="1156692"/>
                  </a:lnTo>
                  <a:lnTo>
                    <a:pt x="91725" y="1145190"/>
                  </a:lnTo>
                  <a:lnTo>
                    <a:pt x="103227" y="1128117"/>
                  </a:lnTo>
                  <a:lnTo>
                    <a:pt x="107442" y="1107186"/>
                  </a:lnTo>
                  <a:lnTo>
                    <a:pt x="53721" y="1107186"/>
                  </a:lnTo>
                  <a:lnTo>
                    <a:pt x="64176" y="1105070"/>
                  </a:lnTo>
                  <a:lnTo>
                    <a:pt x="72691" y="1099312"/>
                  </a:lnTo>
                  <a:lnTo>
                    <a:pt x="78420" y="1090791"/>
                  </a:lnTo>
                  <a:lnTo>
                    <a:pt x="80518" y="1080389"/>
                  </a:lnTo>
                  <a:lnTo>
                    <a:pt x="78420" y="1069913"/>
                  </a:lnTo>
                  <a:lnTo>
                    <a:pt x="72691" y="1061354"/>
                  </a:lnTo>
                  <a:lnTo>
                    <a:pt x="64176" y="1055582"/>
                  </a:lnTo>
                  <a:lnTo>
                    <a:pt x="53721" y="1053465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45674" y="761"/>
              <a:ext cx="859790" cy="1214755"/>
            </a:xfrm>
            <a:custGeom>
              <a:avLst/>
              <a:gdLst/>
              <a:ahLst/>
              <a:cxnLst/>
              <a:rect l="l" t="t" r="r" b="b"/>
              <a:pathLst>
                <a:path w="859790" h="1214755">
                  <a:moveTo>
                    <a:pt x="107442" y="1107186"/>
                  </a:moveTo>
                  <a:lnTo>
                    <a:pt x="107442" y="53721"/>
                  </a:lnTo>
                  <a:lnTo>
                    <a:pt x="111656" y="32789"/>
                  </a:lnTo>
                  <a:lnTo>
                    <a:pt x="123158" y="15716"/>
                  </a:lnTo>
                  <a:lnTo>
                    <a:pt x="140231" y="4214"/>
                  </a:lnTo>
                  <a:lnTo>
                    <a:pt x="161162" y="0"/>
                  </a:lnTo>
                  <a:lnTo>
                    <a:pt x="805815" y="0"/>
                  </a:lnTo>
                  <a:lnTo>
                    <a:pt x="826746" y="4214"/>
                  </a:lnTo>
                  <a:lnTo>
                    <a:pt x="843819" y="15716"/>
                  </a:lnTo>
                  <a:lnTo>
                    <a:pt x="855321" y="32789"/>
                  </a:lnTo>
                  <a:lnTo>
                    <a:pt x="859535" y="53721"/>
                  </a:lnTo>
                  <a:lnTo>
                    <a:pt x="855321" y="74652"/>
                  </a:lnTo>
                  <a:lnTo>
                    <a:pt x="843819" y="91725"/>
                  </a:lnTo>
                  <a:lnTo>
                    <a:pt x="826746" y="103227"/>
                  </a:lnTo>
                  <a:lnTo>
                    <a:pt x="805815" y="107442"/>
                  </a:lnTo>
                  <a:lnTo>
                    <a:pt x="752094" y="107442"/>
                  </a:lnTo>
                  <a:lnTo>
                    <a:pt x="752094" y="1160907"/>
                  </a:lnTo>
                  <a:lnTo>
                    <a:pt x="747879" y="1181838"/>
                  </a:lnTo>
                  <a:lnTo>
                    <a:pt x="736377" y="1198911"/>
                  </a:lnTo>
                  <a:lnTo>
                    <a:pt x="719304" y="1210413"/>
                  </a:lnTo>
                  <a:lnTo>
                    <a:pt x="698373" y="1214628"/>
                  </a:lnTo>
                  <a:lnTo>
                    <a:pt x="53721" y="1214628"/>
                  </a:lnTo>
                  <a:lnTo>
                    <a:pt x="32789" y="1210413"/>
                  </a:lnTo>
                  <a:lnTo>
                    <a:pt x="15716" y="1198911"/>
                  </a:lnTo>
                  <a:lnTo>
                    <a:pt x="4214" y="1181838"/>
                  </a:lnTo>
                  <a:lnTo>
                    <a:pt x="0" y="1160907"/>
                  </a:lnTo>
                  <a:lnTo>
                    <a:pt x="4214" y="1139975"/>
                  </a:lnTo>
                  <a:lnTo>
                    <a:pt x="15716" y="1122902"/>
                  </a:lnTo>
                  <a:lnTo>
                    <a:pt x="32789" y="1111400"/>
                  </a:lnTo>
                  <a:lnTo>
                    <a:pt x="53721" y="1107186"/>
                  </a:lnTo>
                  <a:lnTo>
                    <a:pt x="107442" y="1107186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0007" y="-9144"/>
              <a:ext cx="100456" cy="1272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506837" y="1082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590931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9489" y="1098042"/>
              <a:ext cx="73532" cy="1272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38590" y="6380806"/>
            <a:ext cx="267779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279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Προσωπικό</a:t>
            </a:r>
            <a:r>
              <a:rPr sz="2800" spc="-85" dirty="0"/>
              <a:t> </a:t>
            </a:r>
            <a:r>
              <a:rPr sz="2800" dirty="0"/>
              <a:t>των</a:t>
            </a:r>
            <a:r>
              <a:rPr sz="2800" spc="-60" dirty="0"/>
              <a:t> </a:t>
            </a:r>
            <a:r>
              <a:rPr sz="2800" dirty="0"/>
              <a:t>Κέντρων</a:t>
            </a:r>
            <a:r>
              <a:rPr sz="2800" spc="-75" dirty="0"/>
              <a:t> </a:t>
            </a:r>
            <a:r>
              <a:rPr sz="2800" spc="-10" dirty="0"/>
              <a:t>Κοινότητας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0253471" y="-9144"/>
            <a:ext cx="948055" cy="1221105"/>
            <a:chOff x="10253471" y="-9144"/>
            <a:chExt cx="948055" cy="1221105"/>
          </a:xfrm>
        </p:grpSpPr>
        <p:sp>
          <p:nvSpPr>
            <p:cNvPr id="4" name="object 4"/>
            <p:cNvSpPr/>
            <p:nvPr/>
          </p:nvSpPr>
          <p:spPr>
            <a:xfrm>
              <a:off x="10321416" y="761"/>
              <a:ext cx="870585" cy="1201420"/>
            </a:xfrm>
            <a:custGeom>
              <a:avLst/>
              <a:gdLst/>
              <a:ahLst/>
              <a:cxnLst/>
              <a:rect l="l" t="t" r="r" b="b"/>
              <a:pathLst>
                <a:path w="870584" h="1201420">
                  <a:moveTo>
                    <a:pt x="812037" y="0"/>
                  </a:moveTo>
                  <a:lnTo>
                    <a:pt x="115950" y="0"/>
                  </a:lnTo>
                  <a:lnTo>
                    <a:pt x="93380" y="4550"/>
                  </a:lnTo>
                  <a:lnTo>
                    <a:pt x="74929" y="16970"/>
                  </a:lnTo>
                  <a:lnTo>
                    <a:pt x="62480" y="35415"/>
                  </a:lnTo>
                  <a:lnTo>
                    <a:pt x="57911" y="58039"/>
                  </a:lnTo>
                  <a:lnTo>
                    <a:pt x="57911" y="1084834"/>
                  </a:lnTo>
                  <a:lnTo>
                    <a:pt x="0" y="1084834"/>
                  </a:lnTo>
                  <a:lnTo>
                    <a:pt x="11275" y="1087127"/>
                  </a:lnTo>
                  <a:lnTo>
                    <a:pt x="20478" y="1093374"/>
                  </a:lnTo>
                  <a:lnTo>
                    <a:pt x="26681" y="1102621"/>
                  </a:lnTo>
                  <a:lnTo>
                    <a:pt x="28955" y="1113917"/>
                  </a:lnTo>
                  <a:lnTo>
                    <a:pt x="26681" y="1125192"/>
                  </a:lnTo>
                  <a:lnTo>
                    <a:pt x="20478" y="1134395"/>
                  </a:lnTo>
                  <a:lnTo>
                    <a:pt x="11275" y="1140598"/>
                  </a:lnTo>
                  <a:lnTo>
                    <a:pt x="0" y="1142873"/>
                  </a:lnTo>
                  <a:lnTo>
                    <a:pt x="57911" y="1142873"/>
                  </a:lnTo>
                  <a:lnTo>
                    <a:pt x="53363" y="1165496"/>
                  </a:lnTo>
                  <a:lnTo>
                    <a:pt x="40957" y="1183941"/>
                  </a:lnTo>
                  <a:lnTo>
                    <a:pt x="22550" y="1196361"/>
                  </a:lnTo>
                  <a:lnTo>
                    <a:pt x="0" y="1200912"/>
                  </a:lnTo>
                  <a:lnTo>
                    <a:pt x="696086" y="1200912"/>
                  </a:lnTo>
                  <a:lnTo>
                    <a:pt x="718637" y="1196361"/>
                  </a:lnTo>
                  <a:lnTo>
                    <a:pt x="737044" y="1183941"/>
                  </a:lnTo>
                  <a:lnTo>
                    <a:pt x="749450" y="1165496"/>
                  </a:lnTo>
                  <a:lnTo>
                    <a:pt x="753999" y="1142873"/>
                  </a:lnTo>
                  <a:lnTo>
                    <a:pt x="753999" y="116078"/>
                  </a:lnTo>
                  <a:lnTo>
                    <a:pt x="115950" y="116078"/>
                  </a:lnTo>
                  <a:lnTo>
                    <a:pt x="104675" y="113784"/>
                  </a:lnTo>
                  <a:lnTo>
                    <a:pt x="95472" y="107537"/>
                  </a:lnTo>
                  <a:lnTo>
                    <a:pt x="89269" y="98290"/>
                  </a:lnTo>
                  <a:lnTo>
                    <a:pt x="86994" y="86995"/>
                  </a:lnTo>
                  <a:lnTo>
                    <a:pt x="89269" y="75719"/>
                  </a:lnTo>
                  <a:lnTo>
                    <a:pt x="95472" y="66516"/>
                  </a:lnTo>
                  <a:lnTo>
                    <a:pt x="104675" y="60313"/>
                  </a:lnTo>
                  <a:lnTo>
                    <a:pt x="115950" y="58039"/>
                  </a:lnTo>
                  <a:lnTo>
                    <a:pt x="870076" y="58039"/>
                  </a:lnTo>
                  <a:lnTo>
                    <a:pt x="865508" y="35415"/>
                  </a:lnTo>
                  <a:lnTo>
                    <a:pt x="853058" y="16970"/>
                  </a:lnTo>
                  <a:lnTo>
                    <a:pt x="834608" y="4550"/>
                  </a:lnTo>
                  <a:lnTo>
                    <a:pt x="812037" y="0"/>
                  </a:lnTo>
                  <a:close/>
                </a:path>
                <a:path w="870584" h="1201420">
                  <a:moveTo>
                    <a:pt x="870076" y="58039"/>
                  </a:moveTo>
                  <a:lnTo>
                    <a:pt x="173989" y="58039"/>
                  </a:lnTo>
                  <a:lnTo>
                    <a:pt x="169439" y="80609"/>
                  </a:lnTo>
                  <a:lnTo>
                    <a:pt x="157019" y="99060"/>
                  </a:lnTo>
                  <a:lnTo>
                    <a:pt x="138574" y="111509"/>
                  </a:lnTo>
                  <a:lnTo>
                    <a:pt x="115950" y="116078"/>
                  </a:lnTo>
                  <a:lnTo>
                    <a:pt x="812037" y="116078"/>
                  </a:lnTo>
                  <a:lnTo>
                    <a:pt x="834608" y="111509"/>
                  </a:lnTo>
                  <a:lnTo>
                    <a:pt x="853058" y="99060"/>
                  </a:lnTo>
                  <a:lnTo>
                    <a:pt x="865508" y="80609"/>
                  </a:lnTo>
                  <a:lnTo>
                    <a:pt x="870076" y="5803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63377" y="58800"/>
              <a:ext cx="232410" cy="1143000"/>
            </a:xfrm>
            <a:custGeom>
              <a:avLst/>
              <a:gdLst/>
              <a:ahLst/>
              <a:cxnLst/>
              <a:rect l="l" t="t" r="r" b="b"/>
              <a:pathLst>
                <a:path w="232409" h="1143000">
                  <a:moveTo>
                    <a:pt x="232028" y="0"/>
                  </a:moveTo>
                  <a:lnTo>
                    <a:pt x="173990" y="0"/>
                  </a:lnTo>
                  <a:lnTo>
                    <a:pt x="162714" y="2274"/>
                  </a:lnTo>
                  <a:lnTo>
                    <a:pt x="153511" y="8477"/>
                  </a:lnTo>
                  <a:lnTo>
                    <a:pt x="147308" y="17680"/>
                  </a:lnTo>
                  <a:lnTo>
                    <a:pt x="145033" y="28955"/>
                  </a:lnTo>
                  <a:lnTo>
                    <a:pt x="147308" y="40251"/>
                  </a:lnTo>
                  <a:lnTo>
                    <a:pt x="153511" y="49498"/>
                  </a:lnTo>
                  <a:lnTo>
                    <a:pt x="162714" y="55745"/>
                  </a:lnTo>
                  <a:lnTo>
                    <a:pt x="173990" y="58039"/>
                  </a:lnTo>
                  <a:lnTo>
                    <a:pt x="196613" y="53470"/>
                  </a:lnTo>
                  <a:lnTo>
                    <a:pt x="215058" y="41021"/>
                  </a:lnTo>
                  <a:lnTo>
                    <a:pt x="227478" y="22570"/>
                  </a:lnTo>
                  <a:lnTo>
                    <a:pt x="232028" y="0"/>
                  </a:lnTo>
                  <a:close/>
                </a:path>
                <a:path w="232409" h="1143000">
                  <a:moveTo>
                    <a:pt x="58039" y="1026795"/>
                  </a:moveTo>
                  <a:lnTo>
                    <a:pt x="35415" y="1031363"/>
                  </a:lnTo>
                  <a:lnTo>
                    <a:pt x="16970" y="1043813"/>
                  </a:lnTo>
                  <a:lnTo>
                    <a:pt x="4550" y="1062263"/>
                  </a:lnTo>
                  <a:lnTo>
                    <a:pt x="0" y="1084834"/>
                  </a:lnTo>
                  <a:lnTo>
                    <a:pt x="4550" y="1107457"/>
                  </a:lnTo>
                  <a:lnTo>
                    <a:pt x="16970" y="1125902"/>
                  </a:lnTo>
                  <a:lnTo>
                    <a:pt x="35415" y="1138322"/>
                  </a:lnTo>
                  <a:lnTo>
                    <a:pt x="58039" y="1142873"/>
                  </a:lnTo>
                  <a:lnTo>
                    <a:pt x="80589" y="1138322"/>
                  </a:lnTo>
                  <a:lnTo>
                    <a:pt x="98996" y="1125902"/>
                  </a:lnTo>
                  <a:lnTo>
                    <a:pt x="111402" y="1107457"/>
                  </a:lnTo>
                  <a:lnTo>
                    <a:pt x="115950" y="1084834"/>
                  </a:lnTo>
                  <a:lnTo>
                    <a:pt x="58039" y="1084834"/>
                  </a:lnTo>
                  <a:lnTo>
                    <a:pt x="69314" y="1082559"/>
                  </a:lnTo>
                  <a:lnTo>
                    <a:pt x="78517" y="1076356"/>
                  </a:lnTo>
                  <a:lnTo>
                    <a:pt x="84720" y="1067153"/>
                  </a:lnTo>
                  <a:lnTo>
                    <a:pt x="86995" y="1055877"/>
                  </a:lnTo>
                  <a:lnTo>
                    <a:pt x="84720" y="1044582"/>
                  </a:lnTo>
                  <a:lnTo>
                    <a:pt x="78517" y="1035335"/>
                  </a:lnTo>
                  <a:lnTo>
                    <a:pt x="69314" y="1029088"/>
                  </a:lnTo>
                  <a:lnTo>
                    <a:pt x="58039" y="1026795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63377" y="761"/>
              <a:ext cx="928369" cy="1201420"/>
            </a:xfrm>
            <a:custGeom>
              <a:avLst/>
              <a:gdLst/>
              <a:ahLst/>
              <a:cxnLst/>
              <a:rect l="l" t="t" r="r" b="b"/>
              <a:pathLst>
                <a:path w="928370" h="1201420">
                  <a:moveTo>
                    <a:pt x="115950" y="1084834"/>
                  </a:moveTo>
                  <a:lnTo>
                    <a:pt x="115950" y="58039"/>
                  </a:lnTo>
                  <a:lnTo>
                    <a:pt x="120519" y="35415"/>
                  </a:lnTo>
                  <a:lnTo>
                    <a:pt x="132969" y="16970"/>
                  </a:lnTo>
                  <a:lnTo>
                    <a:pt x="151419" y="4550"/>
                  </a:lnTo>
                  <a:lnTo>
                    <a:pt x="173990" y="0"/>
                  </a:lnTo>
                  <a:lnTo>
                    <a:pt x="870076" y="0"/>
                  </a:lnTo>
                  <a:lnTo>
                    <a:pt x="892647" y="4550"/>
                  </a:lnTo>
                  <a:lnTo>
                    <a:pt x="911098" y="16970"/>
                  </a:lnTo>
                  <a:lnTo>
                    <a:pt x="923547" y="35415"/>
                  </a:lnTo>
                  <a:lnTo>
                    <a:pt x="928116" y="58039"/>
                  </a:lnTo>
                  <a:lnTo>
                    <a:pt x="923547" y="80609"/>
                  </a:lnTo>
                  <a:lnTo>
                    <a:pt x="911098" y="99060"/>
                  </a:lnTo>
                  <a:lnTo>
                    <a:pt x="892647" y="111509"/>
                  </a:lnTo>
                  <a:lnTo>
                    <a:pt x="870076" y="116078"/>
                  </a:lnTo>
                  <a:lnTo>
                    <a:pt x="812038" y="116078"/>
                  </a:lnTo>
                  <a:lnTo>
                    <a:pt x="812038" y="1142873"/>
                  </a:lnTo>
                  <a:lnTo>
                    <a:pt x="807489" y="1165496"/>
                  </a:lnTo>
                  <a:lnTo>
                    <a:pt x="795083" y="1183941"/>
                  </a:lnTo>
                  <a:lnTo>
                    <a:pt x="776676" y="1196361"/>
                  </a:lnTo>
                  <a:lnTo>
                    <a:pt x="754126" y="1200912"/>
                  </a:lnTo>
                  <a:lnTo>
                    <a:pt x="58039" y="1200912"/>
                  </a:lnTo>
                  <a:lnTo>
                    <a:pt x="35415" y="1196361"/>
                  </a:lnTo>
                  <a:lnTo>
                    <a:pt x="16970" y="1183941"/>
                  </a:lnTo>
                  <a:lnTo>
                    <a:pt x="4550" y="1165496"/>
                  </a:lnTo>
                  <a:lnTo>
                    <a:pt x="0" y="1142873"/>
                  </a:lnTo>
                  <a:lnTo>
                    <a:pt x="4550" y="1120302"/>
                  </a:lnTo>
                  <a:lnTo>
                    <a:pt x="16970" y="1101852"/>
                  </a:lnTo>
                  <a:lnTo>
                    <a:pt x="35415" y="1089402"/>
                  </a:lnTo>
                  <a:lnTo>
                    <a:pt x="58039" y="1084834"/>
                  </a:lnTo>
                  <a:lnTo>
                    <a:pt x="115950" y="1084834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398505" y="-9144"/>
              <a:ext cx="106806" cy="1358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37367" y="116840"/>
              <a:ext cx="638175" cy="0"/>
            </a:xfrm>
            <a:custGeom>
              <a:avLst/>
              <a:gdLst/>
              <a:ahLst/>
              <a:cxnLst/>
              <a:rect l="l" t="t" r="r" b="b"/>
              <a:pathLst>
                <a:path w="638175">
                  <a:moveTo>
                    <a:pt x="638048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11510" y="1075689"/>
              <a:ext cx="77723" cy="13588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39" y="214884"/>
            <a:ext cx="1612392" cy="5958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953500" y="4654308"/>
            <a:ext cx="3070860" cy="1544320"/>
            <a:chOff x="8953500" y="4654308"/>
            <a:chExt cx="3070860" cy="15443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1431" y="4654308"/>
              <a:ext cx="2843783" cy="407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6791" y="5038343"/>
              <a:ext cx="1360931" cy="595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3500" y="5603747"/>
              <a:ext cx="3070859" cy="59435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623" y="1620011"/>
            <a:ext cx="8056626" cy="399516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69975" y="1726161"/>
            <a:ext cx="7722870" cy="368490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600" spc="254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κοινή</a:t>
            </a:r>
            <a:r>
              <a:rPr sz="1600" spc="2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Υπουργική</a:t>
            </a:r>
            <a:r>
              <a:rPr sz="1600" spc="2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Απόφαση,</a:t>
            </a:r>
            <a:r>
              <a:rPr sz="1600" spc="254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600" spc="2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προσωπικό</a:t>
            </a:r>
            <a:r>
              <a:rPr sz="1600" spc="2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που</a:t>
            </a:r>
            <a:r>
              <a:rPr sz="1600" spc="2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μπορεί</a:t>
            </a:r>
            <a:r>
              <a:rPr sz="1600" spc="2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να</a:t>
            </a:r>
            <a:r>
              <a:rPr sz="1600" spc="254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εργαστεί</a:t>
            </a:r>
            <a:r>
              <a:rPr sz="1600" spc="2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στα</a:t>
            </a:r>
            <a:r>
              <a:rPr sz="1600" spc="2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Κέντρα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6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είναι: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*Κοινωνικοί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Λειτουργοί, ΠΕ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ή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ΤΕ</a:t>
            </a:r>
            <a:r>
              <a:rPr sz="1600" spc="254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κοινωνικής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εργασίας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*Πτυχιούχος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ΑΕΙ ή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ΤΕΙ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Κοινωνικών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Επιστημών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6985">
              <a:lnSpc>
                <a:spcPct val="150000"/>
              </a:lnSpc>
              <a:spcBef>
                <a:spcPts val="5"/>
              </a:spcBef>
              <a:tabLst>
                <a:tab pos="2155190" algn="l"/>
              </a:tabLst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*Πτυχιούχος</a:t>
            </a:r>
            <a:r>
              <a:rPr sz="1600" spc="120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ΑΕΙ/ΤΕΙ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με</a:t>
            </a:r>
            <a:r>
              <a:rPr sz="1600" spc="150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ειδίκευση</a:t>
            </a:r>
            <a:r>
              <a:rPr sz="1600" spc="155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στη</a:t>
            </a:r>
            <a:r>
              <a:rPr sz="1600" spc="150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μαθησιακή</a:t>
            </a:r>
            <a:r>
              <a:rPr sz="1600" spc="150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στήριξη</a:t>
            </a:r>
            <a:r>
              <a:rPr sz="1600" spc="155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155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</a:t>
            </a:r>
            <a:r>
              <a:rPr sz="1600" spc="150" dirty="0">
                <a:latin typeface="Bahnschrift" panose="020B0502040204020203"/>
                <a:cs typeface="Bahnschrift" panose="020B0502040204020203"/>
              </a:rPr>
              <a:t> 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δημιουργική ενασχόληση</a:t>
            </a:r>
            <a:r>
              <a:rPr sz="1600" spc="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παιδιών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*Ψυχολόγος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 ‘η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Σχολικός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Ψυχολόγος,</a:t>
            </a:r>
            <a:r>
              <a:rPr sz="16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πτυχιούχος</a:t>
            </a:r>
            <a:r>
              <a:rPr sz="16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ΑΕΙ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*Επισκέπτης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Υγείας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ή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Νοσηλευτής,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Πτυχιούχος</a:t>
            </a:r>
            <a:r>
              <a:rPr sz="16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ΑΕΙ ή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ΤΕΙ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5080">
              <a:lnSpc>
                <a:spcPct val="150000"/>
              </a:lnSpc>
              <a:tabLst>
                <a:tab pos="1814830" algn="l"/>
                <a:tab pos="2530475" algn="l"/>
                <a:tab pos="4229735" algn="l"/>
                <a:tab pos="5676265" algn="l"/>
                <a:tab pos="6153150" algn="l"/>
                <a:tab pos="7427595" algn="l"/>
              </a:tabLst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*Διαμεσολαβητής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Ρομά,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Διαπολιτισμικός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Μεσολαβητής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μετανάστες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	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Πρόσφυγες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0581" y="6294546"/>
            <a:ext cx="2677795" cy="212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4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279" rIns="0" bIns="0" rtlCol="0">
            <a:spAutoFit/>
          </a:bodyPr>
          <a:lstStyle/>
          <a:p>
            <a:pPr marL="152654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Χρηματοδότηση</a:t>
            </a:r>
            <a:r>
              <a:rPr sz="2800" spc="-65" dirty="0"/>
              <a:t> </a:t>
            </a:r>
            <a:r>
              <a:rPr sz="2800" dirty="0"/>
              <a:t>και</a:t>
            </a:r>
            <a:r>
              <a:rPr sz="2800" spc="-40" dirty="0"/>
              <a:t> </a:t>
            </a:r>
            <a:r>
              <a:rPr sz="2800" spc="-10" dirty="0"/>
              <a:t>Δικτύωση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7639" y="214884"/>
            <a:ext cx="1612392" cy="5958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80904" y="-9144"/>
            <a:ext cx="934719" cy="1234440"/>
            <a:chOff x="10280904" y="-9144"/>
            <a:chExt cx="934719" cy="1234440"/>
          </a:xfrm>
        </p:grpSpPr>
        <p:sp>
          <p:nvSpPr>
            <p:cNvPr id="5" name="object 5"/>
            <p:cNvSpPr/>
            <p:nvPr/>
          </p:nvSpPr>
          <p:spPr>
            <a:xfrm>
              <a:off x="10347960" y="761"/>
              <a:ext cx="857250" cy="1214755"/>
            </a:xfrm>
            <a:custGeom>
              <a:avLst/>
              <a:gdLst/>
              <a:ahLst/>
              <a:cxnLst/>
              <a:rect l="l" t="t" r="r" b="b"/>
              <a:pathLst>
                <a:path w="857250" h="1214755">
                  <a:moveTo>
                    <a:pt x="800100" y="0"/>
                  </a:moveTo>
                  <a:lnTo>
                    <a:pt x="114300" y="0"/>
                  </a:lnTo>
                  <a:lnTo>
                    <a:pt x="92029" y="4482"/>
                  </a:lnTo>
                  <a:lnTo>
                    <a:pt x="73866" y="16716"/>
                  </a:lnTo>
                  <a:lnTo>
                    <a:pt x="61632" y="34879"/>
                  </a:lnTo>
                  <a:lnTo>
                    <a:pt x="57150" y="57150"/>
                  </a:lnTo>
                  <a:lnTo>
                    <a:pt x="57150" y="1100328"/>
                  </a:lnTo>
                  <a:lnTo>
                    <a:pt x="0" y="1100328"/>
                  </a:lnTo>
                  <a:lnTo>
                    <a:pt x="11108" y="1102578"/>
                  </a:lnTo>
                  <a:lnTo>
                    <a:pt x="20193" y="1108710"/>
                  </a:lnTo>
                  <a:lnTo>
                    <a:pt x="26324" y="1117794"/>
                  </a:lnTo>
                  <a:lnTo>
                    <a:pt x="28575" y="1128903"/>
                  </a:lnTo>
                  <a:lnTo>
                    <a:pt x="26324" y="1140011"/>
                  </a:lnTo>
                  <a:lnTo>
                    <a:pt x="20193" y="1149096"/>
                  </a:lnTo>
                  <a:lnTo>
                    <a:pt x="11108" y="1155227"/>
                  </a:lnTo>
                  <a:lnTo>
                    <a:pt x="0" y="1157478"/>
                  </a:lnTo>
                  <a:lnTo>
                    <a:pt x="57150" y="1157478"/>
                  </a:lnTo>
                  <a:lnTo>
                    <a:pt x="52667" y="1179748"/>
                  </a:lnTo>
                  <a:lnTo>
                    <a:pt x="40433" y="1197911"/>
                  </a:lnTo>
                  <a:lnTo>
                    <a:pt x="22270" y="1210145"/>
                  </a:lnTo>
                  <a:lnTo>
                    <a:pt x="0" y="1214628"/>
                  </a:lnTo>
                  <a:lnTo>
                    <a:pt x="685800" y="1214628"/>
                  </a:lnTo>
                  <a:lnTo>
                    <a:pt x="708070" y="1210145"/>
                  </a:lnTo>
                  <a:lnTo>
                    <a:pt x="726233" y="1197911"/>
                  </a:lnTo>
                  <a:lnTo>
                    <a:pt x="738467" y="1179748"/>
                  </a:lnTo>
                  <a:lnTo>
                    <a:pt x="742950" y="1157478"/>
                  </a:lnTo>
                  <a:lnTo>
                    <a:pt x="742950" y="114300"/>
                  </a:lnTo>
                  <a:lnTo>
                    <a:pt x="114300" y="114300"/>
                  </a:lnTo>
                  <a:lnTo>
                    <a:pt x="103191" y="112049"/>
                  </a:lnTo>
                  <a:lnTo>
                    <a:pt x="94106" y="105918"/>
                  </a:lnTo>
                  <a:lnTo>
                    <a:pt x="87975" y="96833"/>
                  </a:lnTo>
                  <a:lnTo>
                    <a:pt x="85725" y="85725"/>
                  </a:lnTo>
                  <a:lnTo>
                    <a:pt x="87975" y="74616"/>
                  </a:lnTo>
                  <a:lnTo>
                    <a:pt x="94106" y="65532"/>
                  </a:lnTo>
                  <a:lnTo>
                    <a:pt x="103191" y="59400"/>
                  </a:lnTo>
                  <a:lnTo>
                    <a:pt x="114300" y="57150"/>
                  </a:lnTo>
                  <a:lnTo>
                    <a:pt x="857250" y="57150"/>
                  </a:lnTo>
                  <a:lnTo>
                    <a:pt x="852767" y="34879"/>
                  </a:lnTo>
                  <a:lnTo>
                    <a:pt x="840533" y="16716"/>
                  </a:lnTo>
                  <a:lnTo>
                    <a:pt x="822370" y="4482"/>
                  </a:lnTo>
                  <a:lnTo>
                    <a:pt x="800100" y="0"/>
                  </a:lnTo>
                  <a:close/>
                </a:path>
                <a:path w="857250" h="1214755">
                  <a:moveTo>
                    <a:pt x="857250" y="57150"/>
                  </a:moveTo>
                  <a:lnTo>
                    <a:pt x="171450" y="57150"/>
                  </a:lnTo>
                  <a:lnTo>
                    <a:pt x="166967" y="79420"/>
                  </a:lnTo>
                  <a:lnTo>
                    <a:pt x="154733" y="97583"/>
                  </a:lnTo>
                  <a:lnTo>
                    <a:pt x="136570" y="109817"/>
                  </a:lnTo>
                  <a:lnTo>
                    <a:pt x="114300" y="114300"/>
                  </a:lnTo>
                  <a:lnTo>
                    <a:pt x="800100" y="114300"/>
                  </a:lnTo>
                  <a:lnTo>
                    <a:pt x="822370" y="109817"/>
                  </a:lnTo>
                  <a:lnTo>
                    <a:pt x="840533" y="97583"/>
                  </a:lnTo>
                  <a:lnTo>
                    <a:pt x="852767" y="79420"/>
                  </a:lnTo>
                  <a:lnTo>
                    <a:pt x="857250" y="571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90810" y="57912"/>
              <a:ext cx="228600" cy="1157605"/>
            </a:xfrm>
            <a:custGeom>
              <a:avLst/>
              <a:gdLst/>
              <a:ahLst/>
              <a:cxnLst/>
              <a:rect l="l" t="t" r="r" b="b"/>
              <a:pathLst>
                <a:path w="228600" h="1157605">
                  <a:moveTo>
                    <a:pt x="228600" y="0"/>
                  </a:moveTo>
                  <a:lnTo>
                    <a:pt x="171450" y="0"/>
                  </a:lnTo>
                  <a:lnTo>
                    <a:pt x="160341" y="2250"/>
                  </a:lnTo>
                  <a:lnTo>
                    <a:pt x="151256" y="8382"/>
                  </a:lnTo>
                  <a:lnTo>
                    <a:pt x="145125" y="17466"/>
                  </a:lnTo>
                  <a:lnTo>
                    <a:pt x="142875" y="28575"/>
                  </a:lnTo>
                  <a:lnTo>
                    <a:pt x="145125" y="39683"/>
                  </a:lnTo>
                  <a:lnTo>
                    <a:pt x="151256" y="48768"/>
                  </a:lnTo>
                  <a:lnTo>
                    <a:pt x="160341" y="54899"/>
                  </a:lnTo>
                  <a:lnTo>
                    <a:pt x="171450" y="57150"/>
                  </a:lnTo>
                  <a:lnTo>
                    <a:pt x="193720" y="52667"/>
                  </a:lnTo>
                  <a:lnTo>
                    <a:pt x="211883" y="40433"/>
                  </a:lnTo>
                  <a:lnTo>
                    <a:pt x="224117" y="22270"/>
                  </a:lnTo>
                  <a:lnTo>
                    <a:pt x="228600" y="0"/>
                  </a:lnTo>
                  <a:close/>
                </a:path>
                <a:path w="228600" h="1157605">
                  <a:moveTo>
                    <a:pt x="57150" y="1043178"/>
                  </a:moveTo>
                  <a:lnTo>
                    <a:pt x="34879" y="1047660"/>
                  </a:lnTo>
                  <a:lnTo>
                    <a:pt x="16716" y="1059894"/>
                  </a:lnTo>
                  <a:lnTo>
                    <a:pt x="4482" y="1078057"/>
                  </a:lnTo>
                  <a:lnTo>
                    <a:pt x="0" y="1100328"/>
                  </a:lnTo>
                  <a:lnTo>
                    <a:pt x="4482" y="1122598"/>
                  </a:lnTo>
                  <a:lnTo>
                    <a:pt x="16716" y="1140761"/>
                  </a:lnTo>
                  <a:lnTo>
                    <a:pt x="34879" y="1152995"/>
                  </a:lnTo>
                  <a:lnTo>
                    <a:pt x="57150" y="1157478"/>
                  </a:lnTo>
                  <a:lnTo>
                    <a:pt x="79420" y="1152995"/>
                  </a:lnTo>
                  <a:lnTo>
                    <a:pt x="97583" y="1140761"/>
                  </a:lnTo>
                  <a:lnTo>
                    <a:pt x="109817" y="1122598"/>
                  </a:lnTo>
                  <a:lnTo>
                    <a:pt x="114300" y="1100328"/>
                  </a:lnTo>
                  <a:lnTo>
                    <a:pt x="57150" y="1100328"/>
                  </a:lnTo>
                  <a:lnTo>
                    <a:pt x="68258" y="1098077"/>
                  </a:lnTo>
                  <a:lnTo>
                    <a:pt x="77343" y="1091946"/>
                  </a:lnTo>
                  <a:lnTo>
                    <a:pt x="83474" y="1082861"/>
                  </a:lnTo>
                  <a:lnTo>
                    <a:pt x="85725" y="1071753"/>
                  </a:lnTo>
                  <a:lnTo>
                    <a:pt x="83474" y="1060644"/>
                  </a:lnTo>
                  <a:lnTo>
                    <a:pt x="77343" y="1051560"/>
                  </a:lnTo>
                  <a:lnTo>
                    <a:pt x="68258" y="1045428"/>
                  </a:lnTo>
                  <a:lnTo>
                    <a:pt x="57150" y="1043178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290810" y="761"/>
              <a:ext cx="914400" cy="1214755"/>
            </a:xfrm>
            <a:custGeom>
              <a:avLst/>
              <a:gdLst/>
              <a:ahLst/>
              <a:cxnLst/>
              <a:rect l="l" t="t" r="r" b="b"/>
              <a:pathLst>
                <a:path w="914400" h="1214755">
                  <a:moveTo>
                    <a:pt x="114300" y="1100328"/>
                  </a:moveTo>
                  <a:lnTo>
                    <a:pt x="114300" y="57150"/>
                  </a:lnTo>
                  <a:lnTo>
                    <a:pt x="118782" y="34879"/>
                  </a:lnTo>
                  <a:lnTo>
                    <a:pt x="131016" y="16716"/>
                  </a:lnTo>
                  <a:lnTo>
                    <a:pt x="149179" y="4482"/>
                  </a:lnTo>
                  <a:lnTo>
                    <a:pt x="171450" y="0"/>
                  </a:lnTo>
                  <a:lnTo>
                    <a:pt x="857250" y="0"/>
                  </a:lnTo>
                  <a:lnTo>
                    <a:pt x="879520" y="4482"/>
                  </a:lnTo>
                  <a:lnTo>
                    <a:pt x="897683" y="16716"/>
                  </a:lnTo>
                  <a:lnTo>
                    <a:pt x="909917" y="34879"/>
                  </a:lnTo>
                  <a:lnTo>
                    <a:pt x="914400" y="57150"/>
                  </a:lnTo>
                  <a:lnTo>
                    <a:pt x="909917" y="79420"/>
                  </a:lnTo>
                  <a:lnTo>
                    <a:pt x="897683" y="97583"/>
                  </a:lnTo>
                  <a:lnTo>
                    <a:pt x="879520" y="109817"/>
                  </a:lnTo>
                  <a:lnTo>
                    <a:pt x="857250" y="114300"/>
                  </a:lnTo>
                  <a:lnTo>
                    <a:pt x="800100" y="114300"/>
                  </a:lnTo>
                  <a:lnTo>
                    <a:pt x="800100" y="1157478"/>
                  </a:lnTo>
                  <a:lnTo>
                    <a:pt x="795617" y="1179748"/>
                  </a:lnTo>
                  <a:lnTo>
                    <a:pt x="783383" y="1197911"/>
                  </a:lnTo>
                  <a:lnTo>
                    <a:pt x="765220" y="1210145"/>
                  </a:lnTo>
                  <a:lnTo>
                    <a:pt x="742950" y="1214628"/>
                  </a:lnTo>
                  <a:lnTo>
                    <a:pt x="57150" y="1214628"/>
                  </a:lnTo>
                  <a:lnTo>
                    <a:pt x="34879" y="1210145"/>
                  </a:lnTo>
                  <a:lnTo>
                    <a:pt x="16716" y="1197911"/>
                  </a:lnTo>
                  <a:lnTo>
                    <a:pt x="4482" y="1179748"/>
                  </a:lnTo>
                  <a:lnTo>
                    <a:pt x="0" y="1157478"/>
                  </a:lnTo>
                  <a:lnTo>
                    <a:pt x="4482" y="1135207"/>
                  </a:lnTo>
                  <a:lnTo>
                    <a:pt x="16716" y="1117044"/>
                  </a:lnTo>
                  <a:lnTo>
                    <a:pt x="34879" y="1104810"/>
                  </a:lnTo>
                  <a:lnTo>
                    <a:pt x="57150" y="1100328"/>
                  </a:lnTo>
                  <a:lnTo>
                    <a:pt x="114300" y="1100328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779" y="-9144"/>
              <a:ext cx="105536" cy="1341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462260" y="115061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>
                  <a:moveTo>
                    <a:pt x="62865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8054" y="1091183"/>
              <a:ext cx="76961" cy="1341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34796" y="1126236"/>
            <a:ext cx="11157585" cy="4893945"/>
            <a:chOff x="1034796" y="1126236"/>
            <a:chExt cx="11157585" cy="48939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3603" y="4421187"/>
              <a:ext cx="2977896" cy="3631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9676" y="4792980"/>
              <a:ext cx="1362455" cy="595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3815" y="5425439"/>
              <a:ext cx="3758183" cy="594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" y="1126236"/>
              <a:ext cx="8352282" cy="487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0220" y="2449068"/>
              <a:ext cx="3321557" cy="170154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96617" y="2572867"/>
            <a:ext cx="3023870" cy="13277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894715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Χρηματοδότηση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 marR="492125">
              <a:lnSpc>
                <a:spcPts val="1510"/>
              </a:lnSpc>
              <a:spcBef>
                <a:spcPts val="610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Ευρωπαϊκό</a:t>
            </a:r>
            <a:r>
              <a:rPr sz="14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Κοινωνικό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Ταμείο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(ΕΚΤ+)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αποτελεί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βασική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πηγή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χρηματοδότησης,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μέσω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41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Επιχειρησιακών</a:t>
            </a:r>
            <a:r>
              <a:rPr sz="1400" spc="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Προγραμμάτων</a:t>
            </a:r>
            <a:r>
              <a:rPr sz="1400" spc="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όπως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ΕΣΠΑ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2021-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2027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3479" y="2831592"/>
            <a:ext cx="3586733" cy="202311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19878" y="2835122"/>
            <a:ext cx="3317240" cy="18611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311275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Δικτύωση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 marR="5080">
              <a:lnSpc>
                <a:spcPts val="1510"/>
              </a:lnSpc>
              <a:spcBef>
                <a:spcPts val="615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*Σύνδεση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Δημόσιους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Φορείς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(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Δήμοι,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Περιφέρειες,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ΟΑΕΔ,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Κοινωνικές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Υπηρεσίες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 marR="158115">
              <a:lnSpc>
                <a:spcPts val="1510"/>
              </a:lnSpc>
              <a:spcBef>
                <a:spcPts val="590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*Συνεργασία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400" spc="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κοινωνικές</a:t>
            </a:r>
            <a:r>
              <a:rPr sz="14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Δομές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(</a:t>
            </a:r>
            <a:r>
              <a:rPr sz="1400" spc="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Κοιν.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Παντοπωλεία,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Δομές</a:t>
            </a:r>
            <a:r>
              <a:rPr sz="14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Αστέγων, Συμβουλευτικά</a:t>
            </a:r>
            <a:r>
              <a:rPr sz="14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Κέντρα</a:t>
            </a:r>
            <a:r>
              <a:rPr sz="14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κ.α)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595"/>
              </a:lnSpc>
              <a:spcBef>
                <a:spcPts val="405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*Συνεργασία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4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ΜΚΟ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εθελοντικές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Ομάδες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9101" y="6062899"/>
            <a:ext cx="267716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7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5395" y="5417820"/>
            <a:ext cx="2075688" cy="2117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26295" y="5716523"/>
            <a:ext cx="2966085" cy="889000"/>
            <a:chOff x="9226295" y="5716523"/>
            <a:chExt cx="2966085" cy="889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5" y="6163055"/>
              <a:ext cx="2965704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507" y="5716523"/>
              <a:ext cx="1112520" cy="4907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15450" y="6612737"/>
            <a:ext cx="2677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200" b="1" spc="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200" b="1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2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14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200" b="1" spc="-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b="1" spc="-7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975" rIns="0" bIns="0" rtlCol="0">
            <a:spAutoFit/>
          </a:bodyPr>
          <a:lstStyle/>
          <a:p>
            <a:pPr marL="10198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Σκοπός</a:t>
            </a:r>
            <a:r>
              <a:rPr sz="2800" spc="-60" dirty="0"/>
              <a:t> </a:t>
            </a:r>
            <a:r>
              <a:rPr sz="2800" dirty="0"/>
              <a:t>και</a:t>
            </a:r>
            <a:r>
              <a:rPr sz="2800" spc="-40" dirty="0"/>
              <a:t> </a:t>
            </a:r>
            <a:r>
              <a:rPr sz="2800" dirty="0"/>
              <a:t>στόχοι</a:t>
            </a:r>
            <a:r>
              <a:rPr sz="2800" spc="-65" dirty="0"/>
              <a:t> </a:t>
            </a:r>
            <a:r>
              <a:rPr sz="2800" dirty="0"/>
              <a:t>της</a:t>
            </a:r>
            <a:r>
              <a:rPr sz="2800" spc="415" dirty="0"/>
              <a:t> </a:t>
            </a:r>
            <a:r>
              <a:rPr sz="2800" spc="-10" dirty="0"/>
              <a:t>Έρευνας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3247644" y="1130808"/>
            <a:ext cx="5481955" cy="5465445"/>
            <a:chOff x="3247644" y="1130808"/>
            <a:chExt cx="5481955" cy="54654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7644" y="1507236"/>
              <a:ext cx="5481828" cy="50886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87104" y="1521460"/>
              <a:ext cx="5407660" cy="5013960"/>
            </a:xfrm>
            <a:custGeom>
              <a:avLst/>
              <a:gdLst/>
              <a:ahLst/>
              <a:cxnLst/>
              <a:rect l="l" t="t" r="r" b="b"/>
              <a:pathLst>
                <a:path w="5407659" h="5013959">
                  <a:moveTo>
                    <a:pt x="4106073" y="0"/>
                  </a:moveTo>
                  <a:lnTo>
                    <a:pt x="3945799" y="264160"/>
                  </a:lnTo>
                  <a:lnTo>
                    <a:pt x="3986812" y="289589"/>
                  </a:lnTo>
                  <a:lnTo>
                    <a:pt x="4027135" y="315708"/>
                  </a:lnTo>
                  <a:lnTo>
                    <a:pt x="4066765" y="342505"/>
                  </a:lnTo>
                  <a:lnTo>
                    <a:pt x="4105700" y="369966"/>
                  </a:lnTo>
                  <a:lnTo>
                    <a:pt x="4143935" y="398080"/>
                  </a:lnTo>
                  <a:lnTo>
                    <a:pt x="4181468" y="426834"/>
                  </a:lnTo>
                  <a:lnTo>
                    <a:pt x="4218296" y="456216"/>
                  </a:lnTo>
                  <a:lnTo>
                    <a:pt x="4254416" y="486214"/>
                  </a:lnTo>
                  <a:lnTo>
                    <a:pt x="4289825" y="516816"/>
                  </a:lnTo>
                  <a:lnTo>
                    <a:pt x="4324520" y="548008"/>
                  </a:lnTo>
                  <a:lnTo>
                    <a:pt x="4358498" y="579780"/>
                  </a:lnTo>
                  <a:lnTo>
                    <a:pt x="4391756" y="612118"/>
                  </a:lnTo>
                  <a:lnTo>
                    <a:pt x="4424291" y="645011"/>
                  </a:lnTo>
                  <a:lnTo>
                    <a:pt x="4456100" y="678446"/>
                  </a:lnTo>
                  <a:lnTo>
                    <a:pt x="4487179" y="712411"/>
                  </a:lnTo>
                  <a:lnTo>
                    <a:pt x="4517527" y="746893"/>
                  </a:lnTo>
                  <a:lnTo>
                    <a:pt x="4547140" y="781881"/>
                  </a:lnTo>
                  <a:lnTo>
                    <a:pt x="4576014" y="817361"/>
                  </a:lnTo>
                  <a:lnTo>
                    <a:pt x="4604148" y="853322"/>
                  </a:lnTo>
                  <a:lnTo>
                    <a:pt x="4631537" y="889752"/>
                  </a:lnTo>
                  <a:lnTo>
                    <a:pt x="4658180" y="926638"/>
                  </a:lnTo>
                  <a:lnTo>
                    <a:pt x="4684072" y="963968"/>
                  </a:lnTo>
                  <a:lnTo>
                    <a:pt x="4709211" y="1001729"/>
                  </a:lnTo>
                  <a:lnTo>
                    <a:pt x="4733594" y="1039910"/>
                  </a:lnTo>
                  <a:lnTo>
                    <a:pt x="4757218" y="1078498"/>
                  </a:lnTo>
                  <a:lnTo>
                    <a:pt x="4780079" y="1117481"/>
                  </a:lnTo>
                  <a:lnTo>
                    <a:pt x="4802176" y="1156846"/>
                  </a:lnTo>
                  <a:lnTo>
                    <a:pt x="4823504" y="1196581"/>
                  </a:lnTo>
                  <a:lnTo>
                    <a:pt x="4844062" y="1236675"/>
                  </a:lnTo>
                  <a:lnTo>
                    <a:pt x="4863845" y="1277114"/>
                  </a:lnTo>
                  <a:lnTo>
                    <a:pt x="4882851" y="1317886"/>
                  </a:lnTo>
                  <a:lnTo>
                    <a:pt x="4901077" y="1358980"/>
                  </a:lnTo>
                  <a:lnTo>
                    <a:pt x="4918519" y="1400383"/>
                  </a:lnTo>
                  <a:lnTo>
                    <a:pt x="4935176" y="1442082"/>
                  </a:lnTo>
                  <a:lnTo>
                    <a:pt x="4951043" y="1484065"/>
                  </a:lnTo>
                  <a:lnTo>
                    <a:pt x="4966118" y="1526321"/>
                  </a:lnTo>
                  <a:lnTo>
                    <a:pt x="4980398" y="1568836"/>
                  </a:lnTo>
                  <a:lnTo>
                    <a:pt x="4993880" y="1611599"/>
                  </a:lnTo>
                  <a:lnTo>
                    <a:pt x="5006561" y="1654597"/>
                  </a:lnTo>
                  <a:lnTo>
                    <a:pt x="5018437" y="1697817"/>
                  </a:lnTo>
                  <a:lnTo>
                    <a:pt x="5029506" y="1741249"/>
                  </a:lnTo>
                  <a:lnTo>
                    <a:pt x="5039765" y="1784879"/>
                  </a:lnTo>
                  <a:lnTo>
                    <a:pt x="5049211" y="1828695"/>
                  </a:lnTo>
                  <a:lnTo>
                    <a:pt x="5057840" y="1872685"/>
                  </a:lnTo>
                  <a:lnTo>
                    <a:pt x="5065650" y="1916836"/>
                  </a:lnTo>
                  <a:lnTo>
                    <a:pt x="5072638" y="1961136"/>
                  </a:lnTo>
                  <a:lnTo>
                    <a:pt x="5078801" y="2005574"/>
                  </a:lnTo>
                  <a:lnTo>
                    <a:pt x="5084135" y="2050136"/>
                  </a:lnTo>
                  <a:lnTo>
                    <a:pt x="5088639" y="2094811"/>
                  </a:lnTo>
                  <a:lnTo>
                    <a:pt x="5092307" y="2139586"/>
                  </a:lnTo>
                  <a:lnTo>
                    <a:pt x="5095139" y="2184449"/>
                  </a:lnTo>
                  <a:lnTo>
                    <a:pt x="5097131" y="2229387"/>
                  </a:lnTo>
                  <a:lnTo>
                    <a:pt x="5098279" y="2274389"/>
                  </a:lnTo>
                  <a:lnTo>
                    <a:pt x="5098580" y="2319442"/>
                  </a:lnTo>
                  <a:lnTo>
                    <a:pt x="5098033" y="2364534"/>
                  </a:lnTo>
                  <a:lnTo>
                    <a:pt x="5096633" y="2409652"/>
                  </a:lnTo>
                  <a:lnTo>
                    <a:pt x="5094378" y="2454784"/>
                  </a:lnTo>
                  <a:lnTo>
                    <a:pt x="5091265" y="2499918"/>
                  </a:lnTo>
                  <a:lnTo>
                    <a:pt x="5087290" y="2545042"/>
                  </a:lnTo>
                  <a:lnTo>
                    <a:pt x="5082451" y="2590144"/>
                  </a:lnTo>
                  <a:lnTo>
                    <a:pt x="5076744" y="2635210"/>
                  </a:lnTo>
                  <a:lnTo>
                    <a:pt x="5070168" y="2680230"/>
                  </a:lnTo>
                  <a:lnTo>
                    <a:pt x="5062718" y="2725189"/>
                  </a:lnTo>
                  <a:lnTo>
                    <a:pt x="5054391" y="2770078"/>
                  </a:lnTo>
                  <a:lnTo>
                    <a:pt x="5045185" y="2814882"/>
                  </a:lnTo>
                  <a:lnTo>
                    <a:pt x="5035097" y="2859590"/>
                  </a:lnTo>
                  <a:lnTo>
                    <a:pt x="5024124" y="2904189"/>
                  </a:lnTo>
                  <a:lnTo>
                    <a:pt x="5012262" y="2948668"/>
                  </a:lnTo>
                  <a:lnTo>
                    <a:pt x="4999509" y="2993013"/>
                  </a:lnTo>
                  <a:lnTo>
                    <a:pt x="4985861" y="3037214"/>
                  </a:lnTo>
                  <a:lnTo>
                    <a:pt x="4971316" y="3081256"/>
                  </a:lnTo>
                  <a:lnTo>
                    <a:pt x="4955871" y="3125129"/>
                  </a:lnTo>
                  <a:lnTo>
                    <a:pt x="4939522" y="3168819"/>
                  </a:lnTo>
                  <a:lnTo>
                    <a:pt x="4922266" y="3212315"/>
                  </a:lnTo>
                  <a:lnTo>
                    <a:pt x="4904102" y="3255604"/>
                  </a:lnTo>
                  <a:lnTo>
                    <a:pt x="4885025" y="3298674"/>
                  </a:lnTo>
                  <a:lnTo>
                    <a:pt x="4865032" y="3341513"/>
                  </a:lnTo>
                  <a:lnTo>
                    <a:pt x="4844121" y="3384109"/>
                  </a:lnTo>
                  <a:lnTo>
                    <a:pt x="4822289" y="3426448"/>
                  </a:lnTo>
                  <a:lnTo>
                    <a:pt x="4799532" y="3468519"/>
                  </a:lnTo>
                  <a:lnTo>
                    <a:pt x="4775848" y="3510310"/>
                  </a:lnTo>
                  <a:lnTo>
                    <a:pt x="4751233" y="3551808"/>
                  </a:lnTo>
                  <a:lnTo>
                    <a:pt x="4725794" y="3592823"/>
                  </a:lnTo>
                  <a:lnTo>
                    <a:pt x="4699665" y="3633147"/>
                  </a:lnTo>
                  <a:lnTo>
                    <a:pt x="4672858" y="3672778"/>
                  </a:lnTo>
                  <a:lnTo>
                    <a:pt x="4645387" y="3711713"/>
                  </a:lnTo>
                  <a:lnTo>
                    <a:pt x="4617262" y="3749950"/>
                  </a:lnTo>
                  <a:lnTo>
                    <a:pt x="4588497" y="3787484"/>
                  </a:lnTo>
                  <a:lnTo>
                    <a:pt x="4559103" y="3824314"/>
                  </a:lnTo>
                  <a:lnTo>
                    <a:pt x="4529094" y="3860436"/>
                  </a:lnTo>
                  <a:lnTo>
                    <a:pt x="4498480" y="3895846"/>
                  </a:lnTo>
                  <a:lnTo>
                    <a:pt x="4467275" y="3930543"/>
                  </a:lnTo>
                  <a:lnTo>
                    <a:pt x="4435491" y="3964523"/>
                  </a:lnTo>
                  <a:lnTo>
                    <a:pt x="4403140" y="3997782"/>
                  </a:lnTo>
                  <a:lnTo>
                    <a:pt x="4370234" y="4030319"/>
                  </a:lnTo>
                  <a:lnTo>
                    <a:pt x="4336786" y="4062130"/>
                  </a:lnTo>
                  <a:lnTo>
                    <a:pt x="4302807" y="4093212"/>
                  </a:lnTo>
                  <a:lnTo>
                    <a:pt x="4268311" y="4123562"/>
                  </a:lnTo>
                  <a:lnTo>
                    <a:pt x="4233309" y="4153177"/>
                  </a:lnTo>
                  <a:lnTo>
                    <a:pt x="4197815" y="4182053"/>
                  </a:lnTo>
                  <a:lnTo>
                    <a:pt x="4161839" y="4210189"/>
                  </a:lnTo>
                  <a:lnTo>
                    <a:pt x="4125394" y="4237581"/>
                  </a:lnTo>
                  <a:lnTo>
                    <a:pt x="4088493" y="4264225"/>
                  </a:lnTo>
                  <a:lnTo>
                    <a:pt x="4051148" y="4290120"/>
                  </a:lnTo>
                  <a:lnTo>
                    <a:pt x="4013371" y="4315262"/>
                  </a:lnTo>
                  <a:lnTo>
                    <a:pt x="3975174" y="4339647"/>
                  </a:lnTo>
                  <a:lnTo>
                    <a:pt x="3936570" y="4363274"/>
                  </a:lnTo>
                  <a:lnTo>
                    <a:pt x="3897572" y="4386138"/>
                  </a:lnTo>
                  <a:lnTo>
                    <a:pt x="3858190" y="4408237"/>
                  </a:lnTo>
                  <a:lnTo>
                    <a:pt x="3818438" y="4429568"/>
                  </a:lnTo>
                  <a:lnTo>
                    <a:pt x="3778328" y="4450128"/>
                  </a:lnTo>
                  <a:lnTo>
                    <a:pt x="3737872" y="4469914"/>
                  </a:lnTo>
                  <a:lnTo>
                    <a:pt x="3697082" y="4488923"/>
                  </a:lnTo>
                  <a:lnTo>
                    <a:pt x="3655971" y="4507152"/>
                  </a:lnTo>
                  <a:lnTo>
                    <a:pt x="3614551" y="4524597"/>
                  </a:lnTo>
                  <a:lnTo>
                    <a:pt x="3572835" y="4541257"/>
                  </a:lnTo>
                  <a:lnTo>
                    <a:pt x="3530833" y="4557127"/>
                  </a:lnTo>
                  <a:lnTo>
                    <a:pt x="3488560" y="4572205"/>
                  </a:lnTo>
                  <a:lnTo>
                    <a:pt x="3446027" y="4586488"/>
                  </a:lnTo>
                  <a:lnTo>
                    <a:pt x="3403246" y="4599972"/>
                  </a:lnTo>
                  <a:lnTo>
                    <a:pt x="3360230" y="4612656"/>
                  </a:lnTo>
                  <a:lnTo>
                    <a:pt x="3316990" y="4624535"/>
                  </a:lnTo>
                  <a:lnTo>
                    <a:pt x="3273540" y="4635607"/>
                  </a:lnTo>
                  <a:lnTo>
                    <a:pt x="3229892" y="4645869"/>
                  </a:lnTo>
                  <a:lnTo>
                    <a:pt x="3186057" y="4655318"/>
                  </a:lnTo>
                  <a:lnTo>
                    <a:pt x="3142049" y="4663951"/>
                  </a:lnTo>
                  <a:lnTo>
                    <a:pt x="3097878" y="4671764"/>
                  </a:lnTo>
                  <a:lnTo>
                    <a:pt x="3053559" y="4678755"/>
                  </a:lnTo>
                  <a:lnTo>
                    <a:pt x="3009102" y="4684921"/>
                  </a:lnTo>
                  <a:lnTo>
                    <a:pt x="2964520" y="4690258"/>
                  </a:lnTo>
                  <a:lnTo>
                    <a:pt x="2919826" y="4694764"/>
                  </a:lnTo>
                  <a:lnTo>
                    <a:pt x="2875032" y="4698436"/>
                  </a:lnTo>
                  <a:lnTo>
                    <a:pt x="2830150" y="4701271"/>
                  </a:lnTo>
                  <a:lnTo>
                    <a:pt x="2785192" y="4703265"/>
                  </a:lnTo>
                  <a:lnTo>
                    <a:pt x="2740171" y="4704417"/>
                  </a:lnTo>
                  <a:lnTo>
                    <a:pt x="2695098" y="4704721"/>
                  </a:lnTo>
                  <a:lnTo>
                    <a:pt x="2649987" y="4704177"/>
                  </a:lnTo>
                  <a:lnTo>
                    <a:pt x="2604849" y="4702780"/>
                  </a:lnTo>
                  <a:lnTo>
                    <a:pt x="2559697" y="4700528"/>
                  </a:lnTo>
                  <a:lnTo>
                    <a:pt x="2514543" y="4697417"/>
                  </a:lnTo>
                  <a:lnTo>
                    <a:pt x="2469400" y="4693446"/>
                  </a:lnTo>
                  <a:lnTo>
                    <a:pt x="2424278" y="4688610"/>
                  </a:lnTo>
                  <a:lnTo>
                    <a:pt x="2379192" y="4682906"/>
                  </a:lnTo>
                  <a:lnTo>
                    <a:pt x="2334153" y="4676332"/>
                  </a:lnTo>
                  <a:lnTo>
                    <a:pt x="2289173" y="4668885"/>
                  </a:lnTo>
                  <a:lnTo>
                    <a:pt x="2244265" y="4660561"/>
                  </a:lnTo>
                  <a:lnTo>
                    <a:pt x="2199442" y="4651358"/>
                  </a:lnTo>
                  <a:lnTo>
                    <a:pt x="2154714" y="4641273"/>
                  </a:lnTo>
                  <a:lnTo>
                    <a:pt x="2110095" y="4630302"/>
                  </a:lnTo>
                  <a:lnTo>
                    <a:pt x="2065596" y="4618443"/>
                  </a:lnTo>
                  <a:lnTo>
                    <a:pt x="2021231" y="4605692"/>
                  </a:lnTo>
                  <a:lnTo>
                    <a:pt x="1977012" y="4592047"/>
                  </a:lnTo>
                  <a:lnTo>
                    <a:pt x="1932950" y="4577504"/>
                  </a:lnTo>
                  <a:lnTo>
                    <a:pt x="1889057" y="4562061"/>
                  </a:lnTo>
                  <a:lnTo>
                    <a:pt x="1845348" y="4545715"/>
                  </a:lnTo>
                  <a:lnTo>
                    <a:pt x="1801832" y="4528462"/>
                  </a:lnTo>
                  <a:lnTo>
                    <a:pt x="1758524" y="4510300"/>
                  </a:lnTo>
                  <a:lnTo>
                    <a:pt x="1715435" y="4491225"/>
                  </a:lnTo>
                  <a:lnTo>
                    <a:pt x="1672577" y="4471235"/>
                  </a:lnTo>
                  <a:lnTo>
                    <a:pt x="1629962" y="4450326"/>
                  </a:lnTo>
                  <a:lnTo>
                    <a:pt x="1587604" y="4428496"/>
                  </a:lnTo>
                  <a:lnTo>
                    <a:pt x="1545514" y="4405741"/>
                  </a:lnTo>
                  <a:lnTo>
                    <a:pt x="1503704" y="4382059"/>
                  </a:lnTo>
                  <a:lnTo>
                    <a:pt x="1462187" y="4357446"/>
                  </a:lnTo>
                  <a:lnTo>
                    <a:pt x="1421160" y="4332018"/>
                  </a:lnTo>
                  <a:lnTo>
                    <a:pt x="1380823" y="4305900"/>
                  </a:lnTo>
                  <a:lnTo>
                    <a:pt x="1341179" y="4279105"/>
                  </a:lnTo>
                  <a:lnTo>
                    <a:pt x="1302232" y="4251645"/>
                  </a:lnTo>
                  <a:lnTo>
                    <a:pt x="1263983" y="4223533"/>
                  </a:lnTo>
                  <a:lnTo>
                    <a:pt x="1226437" y="4194779"/>
                  </a:lnTo>
                  <a:lnTo>
                    <a:pt x="1189596" y="4165398"/>
                  </a:lnTo>
                  <a:lnTo>
                    <a:pt x="1153463" y="4135401"/>
                  </a:lnTo>
                  <a:lnTo>
                    <a:pt x="1118041" y="4104800"/>
                  </a:lnTo>
                  <a:lnTo>
                    <a:pt x="1083333" y="4073607"/>
                  </a:lnTo>
                  <a:lnTo>
                    <a:pt x="1049342" y="4041836"/>
                  </a:lnTo>
                  <a:lnTo>
                    <a:pt x="1016072" y="4009498"/>
                  </a:lnTo>
                  <a:lnTo>
                    <a:pt x="983525" y="3976605"/>
                  </a:lnTo>
                  <a:lnTo>
                    <a:pt x="951704" y="3943170"/>
                  </a:lnTo>
                  <a:lnTo>
                    <a:pt x="920612" y="3909205"/>
                  </a:lnTo>
                  <a:lnTo>
                    <a:pt x="890252" y="3874722"/>
                  </a:lnTo>
                  <a:lnTo>
                    <a:pt x="860628" y="3839734"/>
                  </a:lnTo>
                  <a:lnTo>
                    <a:pt x="831742" y="3804252"/>
                  </a:lnTo>
                  <a:lnTo>
                    <a:pt x="803597" y="3768290"/>
                  </a:lnTo>
                  <a:lnTo>
                    <a:pt x="776197" y="3731859"/>
                  </a:lnTo>
                  <a:lnTo>
                    <a:pt x="749543" y="3694972"/>
                  </a:lnTo>
                  <a:lnTo>
                    <a:pt x="723640" y="3657641"/>
                  </a:lnTo>
                  <a:lnTo>
                    <a:pt x="698490" y="3619878"/>
                  </a:lnTo>
                  <a:lnTo>
                    <a:pt x="674097" y="3581695"/>
                  </a:lnTo>
                  <a:lnTo>
                    <a:pt x="650463" y="3543106"/>
                  </a:lnTo>
                  <a:lnTo>
                    <a:pt x="627591" y="3504121"/>
                  </a:lnTo>
                  <a:lnTo>
                    <a:pt x="605484" y="3464753"/>
                  </a:lnTo>
                  <a:lnTo>
                    <a:pt x="584146" y="3425016"/>
                  </a:lnTo>
                  <a:lnTo>
                    <a:pt x="563579" y="3384920"/>
                  </a:lnTo>
                  <a:lnTo>
                    <a:pt x="543787" y="3344478"/>
                  </a:lnTo>
                  <a:lnTo>
                    <a:pt x="524771" y="3303703"/>
                  </a:lnTo>
                  <a:lnTo>
                    <a:pt x="506537" y="3262606"/>
                  </a:lnTo>
                  <a:lnTo>
                    <a:pt x="489085" y="3221201"/>
                  </a:lnTo>
                  <a:lnTo>
                    <a:pt x="472420" y="3179499"/>
                  </a:lnTo>
                  <a:lnTo>
                    <a:pt x="456544" y="3137512"/>
                  </a:lnTo>
                  <a:lnTo>
                    <a:pt x="441461" y="3095253"/>
                  </a:lnTo>
                  <a:lnTo>
                    <a:pt x="427173" y="3052734"/>
                  </a:lnTo>
                  <a:lnTo>
                    <a:pt x="413684" y="3009968"/>
                  </a:lnTo>
                  <a:lnTo>
                    <a:pt x="400996" y="2966966"/>
                  </a:lnTo>
                  <a:lnTo>
                    <a:pt x="389112" y="2923741"/>
                  </a:lnTo>
                  <a:lnTo>
                    <a:pt x="378036" y="2880306"/>
                  </a:lnTo>
                  <a:lnTo>
                    <a:pt x="367770" y="2836671"/>
                  </a:lnTo>
                  <a:lnTo>
                    <a:pt x="358318" y="2792851"/>
                  </a:lnTo>
                  <a:lnTo>
                    <a:pt x="349682" y="2748857"/>
                  </a:lnTo>
                  <a:lnTo>
                    <a:pt x="341865" y="2704701"/>
                  </a:lnTo>
                  <a:lnTo>
                    <a:pt x="334872" y="2660395"/>
                  </a:lnTo>
                  <a:lnTo>
                    <a:pt x="328703" y="2615953"/>
                  </a:lnTo>
                  <a:lnTo>
                    <a:pt x="323363" y="2571385"/>
                  </a:lnTo>
                  <a:lnTo>
                    <a:pt x="318855" y="2526705"/>
                  </a:lnTo>
                  <a:lnTo>
                    <a:pt x="315181" y="2481925"/>
                  </a:lnTo>
                  <a:lnTo>
                    <a:pt x="312345" y="2437057"/>
                  </a:lnTo>
                  <a:lnTo>
                    <a:pt x="310349" y="2392113"/>
                  </a:lnTo>
                  <a:lnTo>
                    <a:pt x="309197" y="2347105"/>
                  </a:lnTo>
                  <a:lnTo>
                    <a:pt x="308891" y="2302047"/>
                  </a:lnTo>
                  <a:lnTo>
                    <a:pt x="309435" y="2256949"/>
                  </a:lnTo>
                  <a:lnTo>
                    <a:pt x="310831" y="2211825"/>
                  </a:lnTo>
                  <a:lnTo>
                    <a:pt x="313083" y="2166686"/>
                  </a:lnTo>
                  <a:lnTo>
                    <a:pt x="316194" y="2121546"/>
                  </a:lnTo>
                  <a:lnTo>
                    <a:pt x="320166" y="2076415"/>
                  </a:lnTo>
                  <a:lnTo>
                    <a:pt x="325003" y="2031307"/>
                  </a:lnTo>
                  <a:lnTo>
                    <a:pt x="330707" y="1986234"/>
                  </a:lnTo>
                  <a:lnTo>
                    <a:pt x="337282" y="1941208"/>
                  </a:lnTo>
                  <a:lnTo>
                    <a:pt x="344730" y="1896241"/>
                  </a:lnTo>
                  <a:lnTo>
                    <a:pt x="353056" y="1851346"/>
                  </a:lnTo>
                  <a:lnTo>
                    <a:pt x="362261" y="1806534"/>
                  </a:lnTo>
                  <a:lnTo>
                    <a:pt x="372348" y="1761819"/>
                  </a:lnTo>
                  <a:lnTo>
                    <a:pt x="383321" y="1717212"/>
                  </a:lnTo>
                  <a:lnTo>
                    <a:pt x="395183" y="1672726"/>
                  </a:lnTo>
                  <a:lnTo>
                    <a:pt x="407937" y="1628373"/>
                  </a:lnTo>
                  <a:lnTo>
                    <a:pt x="421585" y="1584165"/>
                  </a:lnTo>
                  <a:lnTo>
                    <a:pt x="436131" y="1540114"/>
                  </a:lnTo>
                  <a:lnTo>
                    <a:pt x="451578" y="1496233"/>
                  </a:lnTo>
                  <a:lnTo>
                    <a:pt x="467928" y="1452535"/>
                  </a:lnTo>
                  <a:lnTo>
                    <a:pt x="485185" y="1409031"/>
                  </a:lnTo>
                  <a:lnTo>
                    <a:pt x="503352" y="1365733"/>
                  </a:lnTo>
                  <a:lnTo>
                    <a:pt x="522432" y="1322654"/>
                  </a:lnTo>
                  <a:lnTo>
                    <a:pt x="542427" y="1279807"/>
                  </a:lnTo>
                  <a:lnTo>
                    <a:pt x="563341" y="1237203"/>
                  </a:lnTo>
                  <a:lnTo>
                    <a:pt x="585177" y="1194854"/>
                  </a:lnTo>
                  <a:lnTo>
                    <a:pt x="607937" y="1152774"/>
                  </a:lnTo>
                  <a:lnTo>
                    <a:pt x="631626" y="1110974"/>
                  </a:lnTo>
                  <a:lnTo>
                    <a:pt x="656245" y="1069466"/>
                  </a:lnTo>
                  <a:lnTo>
                    <a:pt x="819313" y="1193800"/>
                  </a:lnTo>
                  <a:lnTo>
                    <a:pt x="677073" y="765175"/>
                  </a:lnTo>
                  <a:lnTo>
                    <a:pt x="246289" y="756792"/>
                  </a:lnTo>
                  <a:lnTo>
                    <a:pt x="409484" y="881252"/>
                  </a:lnTo>
                  <a:lnTo>
                    <a:pt x="367631" y="950558"/>
                  </a:lnTo>
                  <a:lnTo>
                    <a:pt x="343630" y="992569"/>
                  </a:lnTo>
                  <a:lnTo>
                    <a:pt x="320463" y="1034834"/>
                  </a:lnTo>
                  <a:lnTo>
                    <a:pt x="298125" y="1077343"/>
                  </a:lnTo>
                  <a:lnTo>
                    <a:pt x="276616" y="1120086"/>
                  </a:lnTo>
                  <a:lnTo>
                    <a:pt x="255932" y="1163054"/>
                  </a:lnTo>
                  <a:lnTo>
                    <a:pt x="236070" y="1206236"/>
                  </a:lnTo>
                  <a:lnTo>
                    <a:pt x="217030" y="1249624"/>
                  </a:lnTo>
                  <a:lnTo>
                    <a:pt x="198808" y="1293206"/>
                  </a:lnTo>
                  <a:lnTo>
                    <a:pt x="181401" y="1336974"/>
                  </a:lnTo>
                  <a:lnTo>
                    <a:pt x="164808" y="1380917"/>
                  </a:lnTo>
                  <a:lnTo>
                    <a:pt x="149026" y="1425026"/>
                  </a:lnTo>
                  <a:lnTo>
                    <a:pt x="134053" y="1469290"/>
                  </a:lnTo>
                  <a:lnTo>
                    <a:pt x="119885" y="1513701"/>
                  </a:lnTo>
                  <a:lnTo>
                    <a:pt x="106522" y="1558248"/>
                  </a:lnTo>
                  <a:lnTo>
                    <a:pt x="93960" y="1602921"/>
                  </a:lnTo>
                  <a:lnTo>
                    <a:pt x="82197" y="1647711"/>
                  </a:lnTo>
                  <a:lnTo>
                    <a:pt x="71231" y="1692607"/>
                  </a:lnTo>
                  <a:lnTo>
                    <a:pt x="61059" y="1737601"/>
                  </a:lnTo>
                  <a:lnTo>
                    <a:pt x="51678" y="1782682"/>
                  </a:lnTo>
                  <a:lnTo>
                    <a:pt x="43087" y="1827839"/>
                  </a:lnTo>
                  <a:lnTo>
                    <a:pt x="35283" y="1873065"/>
                  </a:lnTo>
                  <a:lnTo>
                    <a:pt x="28264" y="1918348"/>
                  </a:lnTo>
                  <a:lnTo>
                    <a:pt x="22027" y="1963679"/>
                  </a:lnTo>
                  <a:lnTo>
                    <a:pt x="16569" y="2009048"/>
                  </a:lnTo>
                  <a:lnTo>
                    <a:pt x="11889" y="2054445"/>
                  </a:lnTo>
                  <a:lnTo>
                    <a:pt x="7984" y="2099861"/>
                  </a:lnTo>
                  <a:lnTo>
                    <a:pt x="4852" y="2145285"/>
                  </a:lnTo>
                  <a:lnTo>
                    <a:pt x="2489" y="2190708"/>
                  </a:lnTo>
                  <a:lnTo>
                    <a:pt x="895" y="2236120"/>
                  </a:lnTo>
                  <a:lnTo>
                    <a:pt x="66" y="2281512"/>
                  </a:lnTo>
                  <a:lnTo>
                    <a:pt x="0" y="2326872"/>
                  </a:lnTo>
                  <a:lnTo>
                    <a:pt x="694" y="2372192"/>
                  </a:lnTo>
                  <a:lnTo>
                    <a:pt x="2146" y="2417462"/>
                  </a:lnTo>
                  <a:lnTo>
                    <a:pt x="4355" y="2462672"/>
                  </a:lnTo>
                  <a:lnTo>
                    <a:pt x="7316" y="2507812"/>
                  </a:lnTo>
                  <a:lnTo>
                    <a:pt x="11029" y="2552872"/>
                  </a:lnTo>
                  <a:lnTo>
                    <a:pt x="15490" y="2597843"/>
                  </a:lnTo>
                  <a:lnTo>
                    <a:pt x="20698" y="2642714"/>
                  </a:lnTo>
                  <a:lnTo>
                    <a:pt x="26649" y="2687476"/>
                  </a:lnTo>
                  <a:lnTo>
                    <a:pt x="33341" y="2732119"/>
                  </a:lnTo>
                  <a:lnTo>
                    <a:pt x="40773" y="2776633"/>
                  </a:lnTo>
                  <a:lnTo>
                    <a:pt x="48940" y="2821009"/>
                  </a:lnTo>
                  <a:lnTo>
                    <a:pt x="57843" y="2865237"/>
                  </a:lnTo>
                  <a:lnTo>
                    <a:pt x="67476" y="2909306"/>
                  </a:lnTo>
                  <a:lnTo>
                    <a:pt x="77839" y="2953207"/>
                  </a:lnTo>
                  <a:lnTo>
                    <a:pt x="88930" y="2996930"/>
                  </a:lnTo>
                  <a:lnTo>
                    <a:pt x="100744" y="3040465"/>
                  </a:lnTo>
                  <a:lnTo>
                    <a:pt x="113281" y="3083803"/>
                  </a:lnTo>
                  <a:lnTo>
                    <a:pt x="126537" y="3126934"/>
                  </a:lnTo>
                  <a:lnTo>
                    <a:pt x="140511" y="3169848"/>
                  </a:lnTo>
                  <a:lnTo>
                    <a:pt x="155200" y="3212534"/>
                  </a:lnTo>
                  <a:lnTo>
                    <a:pt x="170601" y="3254984"/>
                  </a:lnTo>
                  <a:lnTo>
                    <a:pt x="186712" y="3297188"/>
                  </a:lnTo>
                  <a:lnTo>
                    <a:pt x="203532" y="3339135"/>
                  </a:lnTo>
                  <a:lnTo>
                    <a:pt x="221056" y="3380816"/>
                  </a:lnTo>
                  <a:lnTo>
                    <a:pt x="239283" y="3422220"/>
                  </a:lnTo>
                  <a:lnTo>
                    <a:pt x="258211" y="3463339"/>
                  </a:lnTo>
                  <a:lnTo>
                    <a:pt x="277837" y="3504163"/>
                  </a:lnTo>
                  <a:lnTo>
                    <a:pt x="298158" y="3544681"/>
                  </a:lnTo>
                  <a:lnTo>
                    <a:pt x="319173" y="3584883"/>
                  </a:lnTo>
                  <a:lnTo>
                    <a:pt x="340879" y="3624761"/>
                  </a:lnTo>
                  <a:lnTo>
                    <a:pt x="363274" y="3664304"/>
                  </a:lnTo>
                  <a:lnTo>
                    <a:pt x="386354" y="3703502"/>
                  </a:lnTo>
                  <a:lnTo>
                    <a:pt x="410118" y="3742345"/>
                  </a:lnTo>
                  <a:lnTo>
                    <a:pt x="434563" y="3780824"/>
                  </a:lnTo>
                  <a:lnTo>
                    <a:pt x="459688" y="3818929"/>
                  </a:lnTo>
                  <a:lnTo>
                    <a:pt x="485488" y="3856650"/>
                  </a:lnTo>
                  <a:lnTo>
                    <a:pt x="511963" y="3893977"/>
                  </a:lnTo>
                  <a:lnTo>
                    <a:pt x="539110" y="3930901"/>
                  </a:lnTo>
                  <a:lnTo>
                    <a:pt x="566925" y="3967411"/>
                  </a:lnTo>
                  <a:lnTo>
                    <a:pt x="595408" y="4003498"/>
                  </a:lnTo>
                  <a:lnTo>
                    <a:pt x="624555" y="4039152"/>
                  </a:lnTo>
                  <a:lnTo>
                    <a:pt x="654364" y="4074364"/>
                  </a:lnTo>
                  <a:lnTo>
                    <a:pt x="684833" y="4109122"/>
                  </a:lnTo>
                  <a:lnTo>
                    <a:pt x="715959" y="4143418"/>
                  </a:lnTo>
                  <a:lnTo>
                    <a:pt x="747740" y="4177242"/>
                  </a:lnTo>
                  <a:lnTo>
                    <a:pt x="780174" y="4210584"/>
                  </a:lnTo>
                  <a:lnTo>
                    <a:pt x="813257" y="4243433"/>
                  </a:lnTo>
                  <a:lnTo>
                    <a:pt x="846989" y="4275781"/>
                  </a:lnTo>
                  <a:lnTo>
                    <a:pt x="881365" y="4307618"/>
                  </a:lnTo>
                  <a:lnTo>
                    <a:pt x="916384" y="4338933"/>
                  </a:lnTo>
                  <a:lnTo>
                    <a:pt x="952044" y="4369717"/>
                  </a:lnTo>
                  <a:lnTo>
                    <a:pt x="988342" y="4399960"/>
                  </a:lnTo>
                  <a:lnTo>
                    <a:pt x="1025275" y="4429652"/>
                  </a:lnTo>
                  <a:lnTo>
                    <a:pt x="1062842" y="4458783"/>
                  </a:lnTo>
                  <a:lnTo>
                    <a:pt x="1101039" y="4487345"/>
                  </a:lnTo>
                  <a:lnTo>
                    <a:pt x="1139865" y="4515325"/>
                  </a:lnTo>
                  <a:lnTo>
                    <a:pt x="1179317" y="4542716"/>
                  </a:lnTo>
                  <a:lnTo>
                    <a:pt x="1219393" y="4569507"/>
                  </a:lnTo>
                  <a:lnTo>
                    <a:pt x="1260089" y="4595688"/>
                  </a:lnTo>
                  <a:lnTo>
                    <a:pt x="1301405" y="4621250"/>
                  </a:lnTo>
                  <a:lnTo>
                    <a:pt x="1343165" y="4646079"/>
                  </a:lnTo>
                  <a:lnTo>
                    <a:pt x="1385188" y="4670073"/>
                  </a:lnTo>
                  <a:lnTo>
                    <a:pt x="1427466" y="4693234"/>
                  </a:lnTo>
                  <a:lnTo>
                    <a:pt x="1469988" y="4715566"/>
                  </a:lnTo>
                  <a:lnTo>
                    <a:pt x="1512744" y="4737070"/>
                  </a:lnTo>
                  <a:lnTo>
                    <a:pt x="1555725" y="4757748"/>
                  </a:lnTo>
                  <a:lnTo>
                    <a:pt x="1598921" y="4777604"/>
                  </a:lnTo>
                  <a:lnTo>
                    <a:pt x="1642322" y="4796639"/>
                  </a:lnTo>
                  <a:lnTo>
                    <a:pt x="1685918" y="4814856"/>
                  </a:lnTo>
                  <a:lnTo>
                    <a:pt x="1729700" y="4832258"/>
                  </a:lnTo>
                  <a:lnTo>
                    <a:pt x="1773657" y="4848846"/>
                  </a:lnTo>
                  <a:lnTo>
                    <a:pt x="1817780" y="4864624"/>
                  </a:lnTo>
                  <a:lnTo>
                    <a:pt x="1862059" y="4879593"/>
                  </a:lnTo>
                  <a:lnTo>
                    <a:pt x="1906484" y="4893756"/>
                  </a:lnTo>
                  <a:lnTo>
                    <a:pt x="1951045" y="4907116"/>
                  </a:lnTo>
                  <a:lnTo>
                    <a:pt x="1995733" y="4919674"/>
                  </a:lnTo>
                  <a:lnTo>
                    <a:pt x="2040537" y="4931434"/>
                  </a:lnTo>
                  <a:lnTo>
                    <a:pt x="2085448" y="4942397"/>
                  </a:lnTo>
                  <a:lnTo>
                    <a:pt x="2130457" y="4952566"/>
                  </a:lnTo>
                  <a:lnTo>
                    <a:pt x="2175552" y="4961944"/>
                  </a:lnTo>
                  <a:lnTo>
                    <a:pt x="2220725" y="4970532"/>
                  </a:lnTo>
                  <a:lnTo>
                    <a:pt x="2265965" y="4978334"/>
                  </a:lnTo>
                  <a:lnTo>
                    <a:pt x="2311263" y="4985351"/>
                  </a:lnTo>
                  <a:lnTo>
                    <a:pt x="2356610" y="4991586"/>
                  </a:lnTo>
                  <a:lnTo>
                    <a:pt x="2401994" y="4997042"/>
                  </a:lnTo>
                  <a:lnTo>
                    <a:pt x="2447406" y="5001720"/>
                  </a:lnTo>
                  <a:lnTo>
                    <a:pt x="2492837" y="5005624"/>
                  </a:lnTo>
                  <a:lnTo>
                    <a:pt x="2538276" y="5008755"/>
                  </a:lnTo>
                  <a:lnTo>
                    <a:pt x="2583715" y="5011116"/>
                  </a:lnTo>
                  <a:lnTo>
                    <a:pt x="2629142" y="5012710"/>
                  </a:lnTo>
                  <a:lnTo>
                    <a:pt x="2674549" y="5013539"/>
                  </a:lnTo>
                  <a:lnTo>
                    <a:pt x="2719925" y="5013605"/>
                  </a:lnTo>
                  <a:lnTo>
                    <a:pt x="2765260" y="5012910"/>
                  </a:lnTo>
                  <a:lnTo>
                    <a:pt x="2810545" y="5011458"/>
                  </a:lnTo>
                  <a:lnTo>
                    <a:pt x="2855770" y="5009250"/>
                  </a:lnTo>
                  <a:lnTo>
                    <a:pt x="2900925" y="5006289"/>
                  </a:lnTo>
                  <a:lnTo>
                    <a:pt x="2946001" y="5002577"/>
                  </a:lnTo>
                  <a:lnTo>
                    <a:pt x="2990986" y="4998116"/>
                  </a:lnTo>
                  <a:lnTo>
                    <a:pt x="3035873" y="4992910"/>
                  </a:lnTo>
                  <a:lnTo>
                    <a:pt x="3080650" y="4986960"/>
                  </a:lnTo>
                  <a:lnTo>
                    <a:pt x="3125308" y="4980270"/>
                  </a:lnTo>
                  <a:lnTo>
                    <a:pt x="3169838" y="4972840"/>
                  </a:lnTo>
                  <a:lnTo>
                    <a:pt x="3214228" y="4964674"/>
                  </a:lnTo>
                  <a:lnTo>
                    <a:pt x="3258471" y="4955774"/>
                  </a:lnTo>
                  <a:lnTo>
                    <a:pt x="3302554" y="4946143"/>
                  </a:lnTo>
                  <a:lnTo>
                    <a:pt x="3346470" y="4935783"/>
                  </a:lnTo>
                  <a:lnTo>
                    <a:pt x="3390208" y="4924695"/>
                  </a:lnTo>
                  <a:lnTo>
                    <a:pt x="3433758" y="4912884"/>
                  </a:lnTo>
                  <a:lnTo>
                    <a:pt x="3477111" y="4900351"/>
                  </a:lnTo>
                  <a:lnTo>
                    <a:pt x="3520256" y="4887098"/>
                  </a:lnTo>
                  <a:lnTo>
                    <a:pt x="3563184" y="4873128"/>
                  </a:lnTo>
                  <a:lnTo>
                    <a:pt x="3605885" y="4858443"/>
                  </a:lnTo>
                  <a:lnTo>
                    <a:pt x="3648349" y="4843046"/>
                  </a:lnTo>
                  <a:lnTo>
                    <a:pt x="3690566" y="4826939"/>
                  </a:lnTo>
                  <a:lnTo>
                    <a:pt x="3732527" y="4810125"/>
                  </a:lnTo>
                  <a:lnTo>
                    <a:pt x="3774221" y="4792605"/>
                  </a:lnTo>
                  <a:lnTo>
                    <a:pt x="3815639" y="4774383"/>
                  </a:lnTo>
                  <a:lnTo>
                    <a:pt x="3856772" y="4755461"/>
                  </a:lnTo>
                  <a:lnTo>
                    <a:pt x="3897608" y="4735841"/>
                  </a:lnTo>
                  <a:lnTo>
                    <a:pt x="3938139" y="4715525"/>
                  </a:lnTo>
                  <a:lnTo>
                    <a:pt x="3978355" y="4694516"/>
                  </a:lnTo>
                  <a:lnTo>
                    <a:pt x="4018245" y="4672816"/>
                  </a:lnTo>
                  <a:lnTo>
                    <a:pt x="4057801" y="4650429"/>
                  </a:lnTo>
                  <a:lnTo>
                    <a:pt x="4097011" y="4627355"/>
                  </a:lnTo>
                  <a:lnTo>
                    <a:pt x="4135867" y="4603598"/>
                  </a:lnTo>
                  <a:lnTo>
                    <a:pt x="4174358" y="4579160"/>
                  </a:lnTo>
                  <a:lnTo>
                    <a:pt x="4212475" y="4554043"/>
                  </a:lnTo>
                  <a:lnTo>
                    <a:pt x="4250207" y="4528250"/>
                  </a:lnTo>
                  <a:lnTo>
                    <a:pt x="4287546" y="4501783"/>
                  </a:lnTo>
                  <a:lnTo>
                    <a:pt x="4324481" y="4474645"/>
                  </a:lnTo>
                  <a:lnTo>
                    <a:pt x="4361002" y="4446838"/>
                  </a:lnTo>
                  <a:lnTo>
                    <a:pt x="4397100" y="4418364"/>
                  </a:lnTo>
                  <a:lnTo>
                    <a:pt x="4432765" y="4389225"/>
                  </a:lnTo>
                  <a:lnTo>
                    <a:pt x="4467986" y="4359425"/>
                  </a:lnTo>
                  <a:lnTo>
                    <a:pt x="4502755" y="4328966"/>
                  </a:lnTo>
                  <a:lnTo>
                    <a:pt x="4537061" y="4297849"/>
                  </a:lnTo>
                  <a:lnTo>
                    <a:pt x="4570894" y="4266078"/>
                  </a:lnTo>
                  <a:lnTo>
                    <a:pt x="4604245" y="4233655"/>
                  </a:lnTo>
                  <a:lnTo>
                    <a:pt x="4637104" y="4200582"/>
                  </a:lnTo>
                  <a:lnTo>
                    <a:pt x="4669461" y="4166861"/>
                  </a:lnTo>
                  <a:lnTo>
                    <a:pt x="4701306" y="4132495"/>
                  </a:lnTo>
                  <a:lnTo>
                    <a:pt x="4732629" y="4097487"/>
                  </a:lnTo>
                  <a:lnTo>
                    <a:pt x="4763421" y="4061839"/>
                  </a:lnTo>
                  <a:lnTo>
                    <a:pt x="4793672" y="4025553"/>
                  </a:lnTo>
                  <a:lnTo>
                    <a:pt x="4823371" y="3988631"/>
                  </a:lnTo>
                  <a:lnTo>
                    <a:pt x="4852510" y="3951076"/>
                  </a:lnTo>
                  <a:lnTo>
                    <a:pt x="4881078" y="3912891"/>
                  </a:lnTo>
                  <a:lnTo>
                    <a:pt x="4909065" y="3874078"/>
                  </a:lnTo>
                  <a:lnTo>
                    <a:pt x="4936462" y="3834639"/>
                  </a:lnTo>
                  <a:lnTo>
                    <a:pt x="4963259" y="3794576"/>
                  </a:lnTo>
                  <a:lnTo>
                    <a:pt x="4989445" y="3753893"/>
                  </a:lnTo>
                  <a:lnTo>
                    <a:pt x="5015012" y="3712591"/>
                  </a:lnTo>
                  <a:lnTo>
                    <a:pt x="5039847" y="3670839"/>
                  </a:lnTo>
                  <a:lnTo>
                    <a:pt x="5063848" y="3628825"/>
                  </a:lnTo>
                  <a:lnTo>
                    <a:pt x="5087015" y="3586556"/>
                  </a:lnTo>
                  <a:lnTo>
                    <a:pt x="5109353" y="3544043"/>
                  </a:lnTo>
                  <a:lnTo>
                    <a:pt x="5130862" y="3501296"/>
                  </a:lnTo>
                  <a:lnTo>
                    <a:pt x="5151547" y="3458325"/>
                  </a:lnTo>
                  <a:lnTo>
                    <a:pt x="5171408" y="3415139"/>
                  </a:lnTo>
                  <a:lnTo>
                    <a:pt x="5190448" y="3371748"/>
                  </a:lnTo>
                  <a:lnTo>
                    <a:pt x="5208671" y="3328162"/>
                  </a:lnTo>
                  <a:lnTo>
                    <a:pt x="5226077" y="3284391"/>
                  </a:lnTo>
                  <a:lnTo>
                    <a:pt x="5242670" y="3240445"/>
                  </a:lnTo>
                  <a:lnTo>
                    <a:pt x="5258452" y="3196333"/>
                  </a:lnTo>
                  <a:lnTo>
                    <a:pt x="5273426" y="3152065"/>
                  </a:lnTo>
                  <a:lnTo>
                    <a:pt x="5287593" y="3107651"/>
                  </a:lnTo>
                  <a:lnTo>
                    <a:pt x="5300956" y="3063101"/>
                  </a:lnTo>
                  <a:lnTo>
                    <a:pt x="5313518" y="3018425"/>
                  </a:lnTo>
                  <a:lnTo>
                    <a:pt x="5325281" y="2973633"/>
                  </a:lnTo>
                  <a:lnTo>
                    <a:pt x="5336247" y="2928733"/>
                  </a:lnTo>
                  <a:lnTo>
                    <a:pt x="5346420" y="2883737"/>
                  </a:lnTo>
                  <a:lnTo>
                    <a:pt x="5355800" y="2838654"/>
                  </a:lnTo>
                  <a:lnTo>
                    <a:pt x="5364391" y="2793494"/>
                  </a:lnTo>
                  <a:lnTo>
                    <a:pt x="5372195" y="2748266"/>
                  </a:lnTo>
                  <a:lnTo>
                    <a:pt x="5379214" y="2702980"/>
                  </a:lnTo>
                  <a:lnTo>
                    <a:pt x="5385452" y="2657647"/>
                  </a:lnTo>
                  <a:lnTo>
                    <a:pt x="5390909" y="2612276"/>
                  </a:lnTo>
                  <a:lnTo>
                    <a:pt x="5395589" y="2566876"/>
                  </a:lnTo>
                  <a:lnTo>
                    <a:pt x="5399494" y="2521458"/>
                  </a:lnTo>
                  <a:lnTo>
                    <a:pt x="5402627" y="2476032"/>
                  </a:lnTo>
                  <a:lnTo>
                    <a:pt x="5404989" y="2430607"/>
                  </a:lnTo>
                  <a:lnTo>
                    <a:pt x="5406583" y="2385193"/>
                  </a:lnTo>
                  <a:lnTo>
                    <a:pt x="5407413" y="2339799"/>
                  </a:lnTo>
                  <a:lnTo>
                    <a:pt x="5407479" y="2294437"/>
                  </a:lnTo>
                  <a:lnTo>
                    <a:pt x="5406784" y="2249115"/>
                  </a:lnTo>
                  <a:lnTo>
                    <a:pt x="5405332" y="2203843"/>
                  </a:lnTo>
                  <a:lnTo>
                    <a:pt x="5403123" y="2158632"/>
                  </a:lnTo>
                  <a:lnTo>
                    <a:pt x="5400162" y="2113490"/>
                  </a:lnTo>
                  <a:lnTo>
                    <a:pt x="5396449" y="2068428"/>
                  </a:lnTo>
                  <a:lnTo>
                    <a:pt x="5391988" y="2023456"/>
                  </a:lnTo>
                  <a:lnTo>
                    <a:pt x="5386781" y="1978583"/>
                  </a:lnTo>
                  <a:lnTo>
                    <a:pt x="5380830" y="1933820"/>
                  </a:lnTo>
                  <a:lnTo>
                    <a:pt x="5374137" y="1889175"/>
                  </a:lnTo>
                  <a:lnTo>
                    <a:pt x="5366706" y="1844659"/>
                  </a:lnTo>
                  <a:lnTo>
                    <a:pt x="5358538" y="1800282"/>
                  </a:lnTo>
                  <a:lnTo>
                    <a:pt x="5349636" y="1756054"/>
                  </a:lnTo>
                  <a:lnTo>
                    <a:pt x="5340002" y="1711983"/>
                  </a:lnTo>
                  <a:lnTo>
                    <a:pt x="5329639" y="1668081"/>
                  </a:lnTo>
                  <a:lnTo>
                    <a:pt x="5318549" y="1624357"/>
                  </a:lnTo>
                  <a:lnTo>
                    <a:pt x="5306734" y="1580820"/>
                  </a:lnTo>
                  <a:lnTo>
                    <a:pt x="5294197" y="1537481"/>
                  </a:lnTo>
                  <a:lnTo>
                    <a:pt x="5280941" y="1494349"/>
                  </a:lnTo>
                  <a:lnTo>
                    <a:pt x="5266967" y="1451434"/>
                  </a:lnTo>
                  <a:lnTo>
                    <a:pt x="5252278" y="1408746"/>
                  </a:lnTo>
                  <a:lnTo>
                    <a:pt x="5236877" y="1366295"/>
                  </a:lnTo>
                  <a:lnTo>
                    <a:pt x="5220766" y="1324091"/>
                  </a:lnTo>
                  <a:lnTo>
                    <a:pt x="5203947" y="1282143"/>
                  </a:lnTo>
                  <a:lnTo>
                    <a:pt x="5186422" y="1240461"/>
                  </a:lnTo>
                  <a:lnTo>
                    <a:pt x="5168195" y="1199056"/>
                  </a:lnTo>
                  <a:lnTo>
                    <a:pt x="5149267" y="1157936"/>
                  </a:lnTo>
                  <a:lnTo>
                    <a:pt x="5129641" y="1117111"/>
                  </a:lnTo>
                  <a:lnTo>
                    <a:pt x="5109320" y="1076593"/>
                  </a:lnTo>
                  <a:lnTo>
                    <a:pt x="5088305" y="1036389"/>
                  </a:lnTo>
                  <a:lnTo>
                    <a:pt x="5066599" y="996511"/>
                  </a:lnTo>
                  <a:lnTo>
                    <a:pt x="5044205" y="956967"/>
                  </a:lnTo>
                  <a:lnTo>
                    <a:pt x="5021124" y="917768"/>
                  </a:lnTo>
                  <a:lnTo>
                    <a:pt x="4997360" y="878924"/>
                  </a:lnTo>
                  <a:lnTo>
                    <a:pt x="4972915" y="840444"/>
                  </a:lnTo>
                  <a:lnTo>
                    <a:pt x="4947791" y="802339"/>
                  </a:lnTo>
                  <a:lnTo>
                    <a:pt x="4921990" y="764617"/>
                  </a:lnTo>
                  <a:lnTo>
                    <a:pt x="4895515" y="727289"/>
                  </a:lnTo>
                  <a:lnTo>
                    <a:pt x="4868369" y="690364"/>
                  </a:lnTo>
                  <a:lnTo>
                    <a:pt x="4840553" y="653853"/>
                  </a:lnTo>
                  <a:lnTo>
                    <a:pt x="4812070" y="617766"/>
                  </a:lnTo>
                  <a:lnTo>
                    <a:pt x="4782923" y="582111"/>
                  </a:lnTo>
                  <a:lnTo>
                    <a:pt x="4753114" y="546899"/>
                  </a:lnTo>
                  <a:lnTo>
                    <a:pt x="4722645" y="512140"/>
                  </a:lnTo>
                  <a:lnTo>
                    <a:pt x="4691519" y="477843"/>
                  </a:lnTo>
                  <a:lnTo>
                    <a:pt x="4659738" y="444019"/>
                  </a:lnTo>
                  <a:lnTo>
                    <a:pt x="4627304" y="410676"/>
                  </a:lnTo>
                  <a:lnTo>
                    <a:pt x="4594221" y="377826"/>
                  </a:lnTo>
                  <a:lnTo>
                    <a:pt x="4560490" y="345477"/>
                  </a:lnTo>
                  <a:lnTo>
                    <a:pt x="4526113" y="313640"/>
                  </a:lnTo>
                  <a:lnTo>
                    <a:pt x="4491094" y="282324"/>
                  </a:lnTo>
                  <a:lnTo>
                    <a:pt x="4455434" y="251540"/>
                  </a:lnTo>
                  <a:lnTo>
                    <a:pt x="4419137" y="221296"/>
                  </a:lnTo>
                  <a:lnTo>
                    <a:pt x="4382203" y="191603"/>
                  </a:lnTo>
                  <a:lnTo>
                    <a:pt x="4344636" y="162471"/>
                  </a:lnTo>
                  <a:lnTo>
                    <a:pt x="4306439" y="133909"/>
                  </a:lnTo>
                  <a:lnTo>
                    <a:pt x="4267613" y="105927"/>
                  </a:lnTo>
                  <a:lnTo>
                    <a:pt x="4228161" y="78536"/>
                  </a:lnTo>
                  <a:lnTo>
                    <a:pt x="4188086" y="51744"/>
                  </a:lnTo>
                  <a:lnTo>
                    <a:pt x="4147389" y="25562"/>
                  </a:lnTo>
                  <a:lnTo>
                    <a:pt x="4106073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8976" y="1130808"/>
              <a:ext cx="3981450" cy="205663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08526" y="1536318"/>
            <a:ext cx="3557270" cy="11512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Σκοπός</a:t>
            </a:r>
            <a:r>
              <a:rPr sz="16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της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έρευνας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lang="el-GR" altLang="" sz="1600" spc="-30" dirty="0">
                <a:latin typeface="Bahnschrift" panose="020B0502040204020203"/>
                <a:cs typeface="Bahnschrift" panose="020B0502040204020203"/>
              </a:rPr>
              <a:t>ήταν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η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διερεύνηση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συλλογή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στοιχείων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και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>
              <a:lnSpc>
                <a:spcPts val="1605"/>
              </a:lnSpc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πληροφοριών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για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θέματα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που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445770">
              <a:lnSpc>
                <a:spcPts val="1730"/>
              </a:lnSpc>
              <a:spcBef>
                <a:spcPts val="120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σχετίζονται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6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την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λειτουργία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των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2964" y="4553711"/>
            <a:ext cx="3981449" cy="205663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113021" y="4849825"/>
            <a:ext cx="3277870" cy="159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Στόχοι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της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έρευνας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lang="el-GR" altLang="" sz="1600" spc="-25" dirty="0">
                <a:latin typeface="Bahnschrift" panose="020B0502040204020203"/>
                <a:cs typeface="Bahnschrift" panose="020B0502040204020203"/>
              </a:rPr>
              <a:t>ήταν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να</a:t>
            </a:r>
            <a:endParaRPr sz="1600">
              <a:latin typeface="Bahnschrift" panose="020B0502040204020203"/>
              <a:cs typeface="Bahnschrift" panose="020B0502040204020203"/>
            </a:endParaRPr>
          </a:p>
          <a:p>
            <a:pPr marL="12700" marR="5080">
              <a:lnSpc>
                <a:spcPts val="1730"/>
              </a:lnSpc>
              <a:spcBef>
                <a:spcPts val="125"/>
              </a:spcBef>
            </a:pPr>
            <a:r>
              <a:rPr sz="1600" spc="-10" dirty="0">
                <a:latin typeface="Bahnschrift" panose="020B0502040204020203"/>
                <a:cs typeface="Bahnschrift" panose="020B0502040204020203"/>
              </a:rPr>
              <a:t>διαπιστωθεί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ο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βαθμός</a:t>
            </a:r>
            <a:r>
              <a:rPr sz="1600" spc="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ικανοποίησης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από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τις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παρεχόμενες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lang="el-GR" altLang="" sz="1600" spc="-5" dirty="0">
                <a:latin typeface="Bahnschrift" panose="020B0502040204020203"/>
                <a:cs typeface="Bahnschrift" panose="020B0502040204020203"/>
              </a:rPr>
              <a:t>υ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πηρεσίες,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ο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εντοπισμός προβλημάτων</a:t>
            </a:r>
            <a:r>
              <a:rPr sz="16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και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δυσλειτουργιών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καθώς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η</a:t>
            </a:r>
            <a:r>
              <a:rPr lang="el-GR" altLang=""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διατύπωση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προτάσεων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βελτίωσης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349483" y="-9144"/>
            <a:ext cx="852169" cy="1221105"/>
            <a:chOff x="10349483" y="-9144"/>
            <a:chExt cx="852169" cy="1221105"/>
          </a:xfrm>
        </p:grpSpPr>
        <p:sp>
          <p:nvSpPr>
            <p:cNvPr id="17" name="object 17"/>
            <p:cNvSpPr/>
            <p:nvPr/>
          </p:nvSpPr>
          <p:spPr>
            <a:xfrm>
              <a:off x="10411332" y="761"/>
              <a:ext cx="780415" cy="1201420"/>
            </a:xfrm>
            <a:custGeom>
              <a:avLst/>
              <a:gdLst/>
              <a:ahLst/>
              <a:cxnLst/>
              <a:rect l="l" t="t" r="r" b="b"/>
              <a:pathLst>
                <a:path w="780415" h="1201420">
                  <a:moveTo>
                    <a:pt x="728091" y="0"/>
                  </a:moveTo>
                  <a:lnTo>
                    <a:pt x="104013" y="0"/>
                  </a:lnTo>
                  <a:lnTo>
                    <a:pt x="83788" y="4081"/>
                  </a:lnTo>
                  <a:lnTo>
                    <a:pt x="67278" y="15224"/>
                  </a:lnTo>
                  <a:lnTo>
                    <a:pt x="56149" y="31771"/>
                  </a:lnTo>
                  <a:lnTo>
                    <a:pt x="52070" y="52070"/>
                  </a:lnTo>
                  <a:lnTo>
                    <a:pt x="52070" y="1096899"/>
                  </a:lnTo>
                  <a:lnTo>
                    <a:pt x="0" y="1096899"/>
                  </a:lnTo>
                  <a:lnTo>
                    <a:pt x="10175" y="1098948"/>
                  </a:lnTo>
                  <a:lnTo>
                    <a:pt x="18446" y="1104534"/>
                  </a:lnTo>
                  <a:lnTo>
                    <a:pt x="24003" y="1112811"/>
                  </a:lnTo>
                  <a:lnTo>
                    <a:pt x="26035" y="1122934"/>
                  </a:lnTo>
                  <a:lnTo>
                    <a:pt x="24002" y="1133036"/>
                  </a:lnTo>
                  <a:lnTo>
                    <a:pt x="18446" y="1141269"/>
                  </a:lnTo>
                  <a:lnTo>
                    <a:pt x="10175" y="1146811"/>
                  </a:lnTo>
                  <a:lnTo>
                    <a:pt x="0" y="1148842"/>
                  </a:lnTo>
                  <a:lnTo>
                    <a:pt x="52070" y="1148842"/>
                  </a:lnTo>
                  <a:lnTo>
                    <a:pt x="47988" y="1169140"/>
                  </a:lnTo>
                  <a:lnTo>
                    <a:pt x="36845" y="1185687"/>
                  </a:lnTo>
                  <a:lnTo>
                    <a:pt x="20298" y="1196830"/>
                  </a:lnTo>
                  <a:lnTo>
                    <a:pt x="0" y="1200912"/>
                  </a:lnTo>
                  <a:lnTo>
                    <a:pt x="624077" y="1200912"/>
                  </a:lnTo>
                  <a:lnTo>
                    <a:pt x="644376" y="1196830"/>
                  </a:lnTo>
                  <a:lnTo>
                    <a:pt x="660923" y="1185687"/>
                  </a:lnTo>
                  <a:lnTo>
                    <a:pt x="672066" y="1169140"/>
                  </a:lnTo>
                  <a:lnTo>
                    <a:pt x="676148" y="1148842"/>
                  </a:lnTo>
                  <a:lnTo>
                    <a:pt x="676148" y="104013"/>
                  </a:lnTo>
                  <a:lnTo>
                    <a:pt x="104013" y="104013"/>
                  </a:lnTo>
                  <a:lnTo>
                    <a:pt x="93910" y="101963"/>
                  </a:lnTo>
                  <a:lnTo>
                    <a:pt x="85677" y="96377"/>
                  </a:lnTo>
                  <a:lnTo>
                    <a:pt x="80135" y="88100"/>
                  </a:lnTo>
                  <a:lnTo>
                    <a:pt x="78105" y="77978"/>
                  </a:lnTo>
                  <a:lnTo>
                    <a:pt x="80135" y="67875"/>
                  </a:lnTo>
                  <a:lnTo>
                    <a:pt x="85677" y="59642"/>
                  </a:lnTo>
                  <a:lnTo>
                    <a:pt x="93910" y="54100"/>
                  </a:lnTo>
                  <a:lnTo>
                    <a:pt x="104013" y="52070"/>
                  </a:lnTo>
                  <a:lnTo>
                    <a:pt x="780161" y="52070"/>
                  </a:lnTo>
                  <a:lnTo>
                    <a:pt x="776079" y="31771"/>
                  </a:lnTo>
                  <a:lnTo>
                    <a:pt x="764936" y="15224"/>
                  </a:lnTo>
                  <a:lnTo>
                    <a:pt x="748389" y="4081"/>
                  </a:lnTo>
                  <a:lnTo>
                    <a:pt x="728091" y="0"/>
                  </a:lnTo>
                  <a:close/>
                </a:path>
                <a:path w="780415" h="1201420">
                  <a:moveTo>
                    <a:pt x="780161" y="52070"/>
                  </a:moveTo>
                  <a:lnTo>
                    <a:pt x="156083" y="52070"/>
                  </a:lnTo>
                  <a:lnTo>
                    <a:pt x="152001" y="72294"/>
                  </a:lnTo>
                  <a:lnTo>
                    <a:pt x="140858" y="88804"/>
                  </a:lnTo>
                  <a:lnTo>
                    <a:pt x="124311" y="99933"/>
                  </a:lnTo>
                  <a:lnTo>
                    <a:pt x="104013" y="104013"/>
                  </a:lnTo>
                  <a:lnTo>
                    <a:pt x="728091" y="104013"/>
                  </a:lnTo>
                  <a:lnTo>
                    <a:pt x="748389" y="99933"/>
                  </a:lnTo>
                  <a:lnTo>
                    <a:pt x="764936" y="88804"/>
                  </a:lnTo>
                  <a:lnTo>
                    <a:pt x="776079" y="72294"/>
                  </a:lnTo>
                  <a:lnTo>
                    <a:pt x="780161" y="5207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59389" y="52832"/>
              <a:ext cx="208279" cy="1149350"/>
            </a:xfrm>
            <a:custGeom>
              <a:avLst/>
              <a:gdLst/>
              <a:ahLst/>
              <a:cxnLst/>
              <a:rect l="l" t="t" r="r" b="b"/>
              <a:pathLst>
                <a:path w="208279" h="1149350">
                  <a:moveTo>
                    <a:pt x="208025" y="0"/>
                  </a:moveTo>
                  <a:lnTo>
                    <a:pt x="155955" y="0"/>
                  </a:lnTo>
                  <a:lnTo>
                    <a:pt x="145853" y="2030"/>
                  </a:lnTo>
                  <a:lnTo>
                    <a:pt x="137620" y="7572"/>
                  </a:lnTo>
                  <a:lnTo>
                    <a:pt x="132078" y="15805"/>
                  </a:lnTo>
                  <a:lnTo>
                    <a:pt x="130048" y="25908"/>
                  </a:lnTo>
                  <a:lnTo>
                    <a:pt x="132078" y="36030"/>
                  </a:lnTo>
                  <a:lnTo>
                    <a:pt x="137620" y="44307"/>
                  </a:lnTo>
                  <a:lnTo>
                    <a:pt x="145853" y="49893"/>
                  </a:lnTo>
                  <a:lnTo>
                    <a:pt x="155955" y="51943"/>
                  </a:lnTo>
                  <a:lnTo>
                    <a:pt x="176254" y="47863"/>
                  </a:lnTo>
                  <a:lnTo>
                    <a:pt x="192801" y="36734"/>
                  </a:lnTo>
                  <a:lnTo>
                    <a:pt x="203944" y="20224"/>
                  </a:lnTo>
                  <a:lnTo>
                    <a:pt x="208025" y="0"/>
                  </a:lnTo>
                  <a:close/>
                </a:path>
                <a:path w="208279" h="1149350">
                  <a:moveTo>
                    <a:pt x="51942" y="1044829"/>
                  </a:moveTo>
                  <a:lnTo>
                    <a:pt x="31718" y="1048908"/>
                  </a:lnTo>
                  <a:lnTo>
                    <a:pt x="15208" y="1060037"/>
                  </a:lnTo>
                  <a:lnTo>
                    <a:pt x="4079" y="1076547"/>
                  </a:lnTo>
                  <a:lnTo>
                    <a:pt x="0" y="1096772"/>
                  </a:lnTo>
                  <a:lnTo>
                    <a:pt x="4079" y="1117070"/>
                  </a:lnTo>
                  <a:lnTo>
                    <a:pt x="15208" y="1133617"/>
                  </a:lnTo>
                  <a:lnTo>
                    <a:pt x="31718" y="1144760"/>
                  </a:lnTo>
                  <a:lnTo>
                    <a:pt x="51942" y="1148842"/>
                  </a:lnTo>
                  <a:lnTo>
                    <a:pt x="72241" y="1144760"/>
                  </a:lnTo>
                  <a:lnTo>
                    <a:pt x="88788" y="1133617"/>
                  </a:lnTo>
                  <a:lnTo>
                    <a:pt x="99931" y="1117070"/>
                  </a:lnTo>
                  <a:lnTo>
                    <a:pt x="104012" y="1096772"/>
                  </a:lnTo>
                  <a:lnTo>
                    <a:pt x="51942" y="1096772"/>
                  </a:lnTo>
                  <a:lnTo>
                    <a:pt x="62118" y="1094741"/>
                  </a:lnTo>
                  <a:lnTo>
                    <a:pt x="70389" y="1089199"/>
                  </a:lnTo>
                  <a:lnTo>
                    <a:pt x="75946" y="1080966"/>
                  </a:lnTo>
                  <a:lnTo>
                    <a:pt x="77977" y="1070864"/>
                  </a:lnTo>
                  <a:lnTo>
                    <a:pt x="75945" y="1060741"/>
                  </a:lnTo>
                  <a:lnTo>
                    <a:pt x="70389" y="1052464"/>
                  </a:lnTo>
                  <a:lnTo>
                    <a:pt x="62118" y="1046878"/>
                  </a:lnTo>
                  <a:lnTo>
                    <a:pt x="51942" y="1044829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359389" y="761"/>
              <a:ext cx="832485" cy="1201420"/>
            </a:xfrm>
            <a:custGeom>
              <a:avLst/>
              <a:gdLst/>
              <a:ahLst/>
              <a:cxnLst/>
              <a:rect l="l" t="t" r="r" b="b"/>
              <a:pathLst>
                <a:path w="832484" h="1201420">
                  <a:moveTo>
                    <a:pt x="104012" y="1096899"/>
                  </a:moveTo>
                  <a:lnTo>
                    <a:pt x="104012" y="52070"/>
                  </a:lnTo>
                  <a:lnTo>
                    <a:pt x="108092" y="31771"/>
                  </a:lnTo>
                  <a:lnTo>
                    <a:pt x="119221" y="15224"/>
                  </a:lnTo>
                  <a:lnTo>
                    <a:pt x="135731" y="4081"/>
                  </a:lnTo>
                  <a:lnTo>
                    <a:pt x="155955" y="0"/>
                  </a:lnTo>
                  <a:lnTo>
                    <a:pt x="780033" y="0"/>
                  </a:lnTo>
                  <a:lnTo>
                    <a:pt x="800332" y="4081"/>
                  </a:lnTo>
                  <a:lnTo>
                    <a:pt x="816879" y="15224"/>
                  </a:lnTo>
                  <a:lnTo>
                    <a:pt x="828022" y="31771"/>
                  </a:lnTo>
                  <a:lnTo>
                    <a:pt x="832103" y="52070"/>
                  </a:lnTo>
                  <a:lnTo>
                    <a:pt x="828022" y="72294"/>
                  </a:lnTo>
                  <a:lnTo>
                    <a:pt x="816879" y="88804"/>
                  </a:lnTo>
                  <a:lnTo>
                    <a:pt x="800332" y="99933"/>
                  </a:lnTo>
                  <a:lnTo>
                    <a:pt x="780033" y="104013"/>
                  </a:lnTo>
                  <a:lnTo>
                    <a:pt x="728090" y="104013"/>
                  </a:lnTo>
                  <a:lnTo>
                    <a:pt x="728090" y="1148842"/>
                  </a:lnTo>
                  <a:lnTo>
                    <a:pt x="724009" y="1169140"/>
                  </a:lnTo>
                  <a:lnTo>
                    <a:pt x="712866" y="1185687"/>
                  </a:lnTo>
                  <a:lnTo>
                    <a:pt x="696319" y="1196830"/>
                  </a:lnTo>
                  <a:lnTo>
                    <a:pt x="676020" y="1200912"/>
                  </a:lnTo>
                  <a:lnTo>
                    <a:pt x="51942" y="1200912"/>
                  </a:lnTo>
                  <a:lnTo>
                    <a:pt x="31718" y="1196830"/>
                  </a:lnTo>
                  <a:lnTo>
                    <a:pt x="15208" y="1185687"/>
                  </a:lnTo>
                  <a:lnTo>
                    <a:pt x="4079" y="1169140"/>
                  </a:lnTo>
                  <a:lnTo>
                    <a:pt x="0" y="1148842"/>
                  </a:lnTo>
                  <a:lnTo>
                    <a:pt x="4079" y="1128617"/>
                  </a:lnTo>
                  <a:lnTo>
                    <a:pt x="15208" y="1112107"/>
                  </a:lnTo>
                  <a:lnTo>
                    <a:pt x="31718" y="1100978"/>
                  </a:lnTo>
                  <a:lnTo>
                    <a:pt x="51942" y="1096899"/>
                  </a:lnTo>
                  <a:lnTo>
                    <a:pt x="104012" y="1096899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9531" y="-9144"/>
              <a:ext cx="97789" cy="1238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15345" y="104775"/>
              <a:ext cx="572135" cy="0"/>
            </a:xfrm>
            <a:custGeom>
              <a:avLst/>
              <a:gdLst/>
              <a:ahLst/>
              <a:cxnLst/>
              <a:rect l="l" t="t" r="r" b="b"/>
              <a:pathLst>
                <a:path w="572134">
                  <a:moveTo>
                    <a:pt x="57213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1426" y="1087755"/>
              <a:ext cx="71881" cy="123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7134" y="611251"/>
            <a:ext cx="3886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Η</a:t>
            </a:r>
            <a:r>
              <a:rPr spc="-15" dirty="0"/>
              <a:t> </a:t>
            </a:r>
            <a:r>
              <a:rPr dirty="0"/>
              <a:t>πορεία</a:t>
            </a:r>
            <a:r>
              <a:rPr spc="-55" dirty="0"/>
              <a:t> </a:t>
            </a:r>
            <a:r>
              <a:rPr dirty="0"/>
              <a:t>της</a:t>
            </a:r>
            <a:r>
              <a:rPr spc="-30" dirty="0"/>
              <a:t> </a:t>
            </a:r>
            <a:r>
              <a:rPr spc="-10" dirty="0"/>
              <a:t>έρευνας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1355" y="175260"/>
            <a:ext cx="1612391" cy="5943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7028" y="4616221"/>
            <a:ext cx="2945892" cy="3587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1266" y="2326894"/>
            <a:ext cx="11461115" cy="3937000"/>
            <a:chOff x="731266" y="2326894"/>
            <a:chExt cx="11461115" cy="3937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0327" y="5725667"/>
              <a:ext cx="3471672" cy="537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0551" y="5093208"/>
              <a:ext cx="1362455" cy="5958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1426" y="2337054"/>
              <a:ext cx="2280285" cy="2539365"/>
            </a:xfrm>
            <a:custGeom>
              <a:avLst/>
              <a:gdLst/>
              <a:ahLst/>
              <a:cxnLst/>
              <a:rect l="l" t="t" r="r" b="b"/>
              <a:pathLst>
                <a:path w="2280285" h="2539365">
                  <a:moveTo>
                    <a:pt x="2051939" y="0"/>
                  </a:moveTo>
                  <a:lnTo>
                    <a:pt x="227990" y="0"/>
                  </a:lnTo>
                  <a:lnTo>
                    <a:pt x="182040" y="4633"/>
                  </a:lnTo>
                  <a:lnTo>
                    <a:pt x="139244" y="17920"/>
                  </a:lnTo>
                  <a:lnTo>
                    <a:pt x="100516" y="38944"/>
                  </a:lnTo>
                  <a:lnTo>
                    <a:pt x="66775" y="66786"/>
                  </a:lnTo>
                  <a:lnTo>
                    <a:pt x="38935" y="100527"/>
                  </a:lnTo>
                  <a:lnTo>
                    <a:pt x="17915" y="139249"/>
                  </a:lnTo>
                  <a:lnTo>
                    <a:pt x="4631" y="182034"/>
                  </a:lnTo>
                  <a:lnTo>
                    <a:pt x="0" y="227965"/>
                  </a:lnTo>
                  <a:lnTo>
                    <a:pt x="0" y="2311019"/>
                  </a:lnTo>
                  <a:lnTo>
                    <a:pt x="4631" y="2356949"/>
                  </a:lnTo>
                  <a:lnTo>
                    <a:pt x="17915" y="2399734"/>
                  </a:lnTo>
                  <a:lnTo>
                    <a:pt x="38935" y="2438456"/>
                  </a:lnTo>
                  <a:lnTo>
                    <a:pt x="66775" y="2472197"/>
                  </a:lnTo>
                  <a:lnTo>
                    <a:pt x="100516" y="2500039"/>
                  </a:lnTo>
                  <a:lnTo>
                    <a:pt x="139244" y="2521063"/>
                  </a:lnTo>
                  <a:lnTo>
                    <a:pt x="182040" y="2534350"/>
                  </a:lnTo>
                  <a:lnTo>
                    <a:pt x="227990" y="2538984"/>
                  </a:lnTo>
                  <a:lnTo>
                    <a:pt x="2051939" y="2538984"/>
                  </a:lnTo>
                  <a:lnTo>
                    <a:pt x="2097869" y="2534350"/>
                  </a:lnTo>
                  <a:lnTo>
                    <a:pt x="2140654" y="2521063"/>
                  </a:lnTo>
                  <a:lnTo>
                    <a:pt x="2179376" y="2500039"/>
                  </a:lnTo>
                  <a:lnTo>
                    <a:pt x="2213117" y="2472197"/>
                  </a:lnTo>
                  <a:lnTo>
                    <a:pt x="2240959" y="2438456"/>
                  </a:lnTo>
                  <a:lnTo>
                    <a:pt x="2261983" y="2399734"/>
                  </a:lnTo>
                  <a:lnTo>
                    <a:pt x="2275270" y="2356949"/>
                  </a:lnTo>
                  <a:lnTo>
                    <a:pt x="2279904" y="2311019"/>
                  </a:lnTo>
                  <a:lnTo>
                    <a:pt x="2279904" y="227965"/>
                  </a:lnTo>
                  <a:lnTo>
                    <a:pt x="2275270" y="182034"/>
                  </a:lnTo>
                  <a:lnTo>
                    <a:pt x="2261983" y="139249"/>
                  </a:lnTo>
                  <a:lnTo>
                    <a:pt x="2240959" y="100527"/>
                  </a:lnTo>
                  <a:lnTo>
                    <a:pt x="2213117" y="66786"/>
                  </a:lnTo>
                  <a:lnTo>
                    <a:pt x="2179376" y="38944"/>
                  </a:lnTo>
                  <a:lnTo>
                    <a:pt x="2140654" y="17920"/>
                  </a:lnTo>
                  <a:lnTo>
                    <a:pt x="2097869" y="4633"/>
                  </a:lnTo>
                  <a:lnTo>
                    <a:pt x="205193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1426" y="2337054"/>
              <a:ext cx="2280285" cy="2539365"/>
            </a:xfrm>
            <a:custGeom>
              <a:avLst/>
              <a:gdLst/>
              <a:ahLst/>
              <a:cxnLst/>
              <a:rect l="l" t="t" r="r" b="b"/>
              <a:pathLst>
                <a:path w="2280285" h="2539365">
                  <a:moveTo>
                    <a:pt x="0" y="227965"/>
                  </a:moveTo>
                  <a:lnTo>
                    <a:pt x="4631" y="182034"/>
                  </a:lnTo>
                  <a:lnTo>
                    <a:pt x="17915" y="139249"/>
                  </a:lnTo>
                  <a:lnTo>
                    <a:pt x="38935" y="100527"/>
                  </a:lnTo>
                  <a:lnTo>
                    <a:pt x="66775" y="66786"/>
                  </a:lnTo>
                  <a:lnTo>
                    <a:pt x="100516" y="38944"/>
                  </a:lnTo>
                  <a:lnTo>
                    <a:pt x="139244" y="17920"/>
                  </a:lnTo>
                  <a:lnTo>
                    <a:pt x="182040" y="4633"/>
                  </a:lnTo>
                  <a:lnTo>
                    <a:pt x="227990" y="0"/>
                  </a:lnTo>
                  <a:lnTo>
                    <a:pt x="2051939" y="0"/>
                  </a:lnTo>
                  <a:lnTo>
                    <a:pt x="2097869" y="4633"/>
                  </a:lnTo>
                  <a:lnTo>
                    <a:pt x="2140654" y="17920"/>
                  </a:lnTo>
                  <a:lnTo>
                    <a:pt x="2179376" y="38944"/>
                  </a:lnTo>
                  <a:lnTo>
                    <a:pt x="2213117" y="66786"/>
                  </a:lnTo>
                  <a:lnTo>
                    <a:pt x="2240959" y="100527"/>
                  </a:lnTo>
                  <a:lnTo>
                    <a:pt x="2261983" y="139249"/>
                  </a:lnTo>
                  <a:lnTo>
                    <a:pt x="2275270" y="182034"/>
                  </a:lnTo>
                  <a:lnTo>
                    <a:pt x="2279904" y="227965"/>
                  </a:lnTo>
                  <a:lnTo>
                    <a:pt x="2279904" y="2311019"/>
                  </a:lnTo>
                  <a:lnTo>
                    <a:pt x="2275270" y="2356949"/>
                  </a:lnTo>
                  <a:lnTo>
                    <a:pt x="2261983" y="2399734"/>
                  </a:lnTo>
                  <a:lnTo>
                    <a:pt x="2240959" y="2438456"/>
                  </a:lnTo>
                  <a:lnTo>
                    <a:pt x="2213117" y="2472197"/>
                  </a:lnTo>
                  <a:lnTo>
                    <a:pt x="2179376" y="2500039"/>
                  </a:lnTo>
                  <a:lnTo>
                    <a:pt x="2140654" y="2521063"/>
                  </a:lnTo>
                  <a:lnTo>
                    <a:pt x="2097869" y="2534350"/>
                  </a:lnTo>
                  <a:lnTo>
                    <a:pt x="2051939" y="2538984"/>
                  </a:lnTo>
                  <a:lnTo>
                    <a:pt x="227990" y="2538984"/>
                  </a:lnTo>
                  <a:lnTo>
                    <a:pt x="182040" y="2534350"/>
                  </a:lnTo>
                  <a:lnTo>
                    <a:pt x="139244" y="2521063"/>
                  </a:lnTo>
                  <a:lnTo>
                    <a:pt x="100516" y="2500039"/>
                  </a:lnTo>
                  <a:lnTo>
                    <a:pt x="66775" y="2472197"/>
                  </a:lnTo>
                  <a:lnTo>
                    <a:pt x="38935" y="2438456"/>
                  </a:lnTo>
                  <a:lnTo>
                    <a:pt x="17915" y="2399734"/>
                  </a:lnTo>
                  <a:lnTo>
                    <a:pt x="4631" y="2356949"/>
                  </a:lnTo>
                  <a:lnTo>
                    <a:pt x="0" y="2311019"/>
                  </a:lnTo>
                  <a:lnTo>
                    <a:pt x="0" y="227965"/>
                  </a:lnTo>
                  <a:close/>
                </a:path>
              </a:pathLst>
            </a:custGeom>
            <a:ln w="1981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10234" y="2485136"/>
            <a:ext cx="1938655" cy="1620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895" indent="-163195">
              <a:lnSpc>
                <a:spcPts val="1610"/>
              </a:lnSpc>
              <a:spcBef>
                <a:spcPts val="105"/>
              </a:spcBef>
              <a:buFont typeface="Microsoft Sans Serif" panose="020B0604020202020204"/>
              <a:buChar char="•"/>
              <a:tabLst>
                <a:tab pos="175895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Συμπλήρωση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5080">
              <a:lnSpc>
                <a:spcPts val="1510"/>
              </a:lnSpc>
              <a:spcBef>
                <a:spcPts val="115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ερωτηματολογίων</a:t>
            </a:r>
            <a:r>
              <a:rPr sz="14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από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τους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Συντονιστές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25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 Κέντρων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9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Κοινότητας.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5730" marR="141605" indent="-113030" algn="just">
              <a:lnSpc>
                <a:spcPct val="9000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Πραγματοποιήθηκαν 	δειγματοληπτικά</a:t>
            </a:r>
            <a:r>
              <a:rPr sz="1400" spc="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δια 	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ζώσης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συνεντεύξεις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2702" y="4556505"/>
            <a:ext cx="2705100" cy="1136650"/>
            <a:chOff x="1552702" y="4556505"/>
            <a:chExt cx="2705100" cy="1136650"/>
          </a:xfrm>
        </p:grpSpPr>
        <p:sp>
          <p:nvSpPr>
            <p:cNvPr id="12" name="object 12"/>
            <p:cNvSpPr/>
            <p:nvPr/>
          </p:nvSpPr>
          <p:spPr>
            <a:xfrm>
              <a:off x="2556002" y="4931917"/>
              <a:ext cx="1701800" cy="760730"/>
            </a:xfrm>
            <a:custGeom>
              <a:avLst/>
              <a:gdLst/>
              <a:ahLst/>
              <a:cxnLst/>
              <a:rect l="l" t="t" r="r" b="b"/>
              <a:pathLst>
                <a:path w="1701800" h="760729">
                  <a:moveTo>
                    <a:pt x="1661668" y="0"/>
                  </a:moveTo>
                  <a:lnTo>
                    <a:pt x="1557909" y="81406"/>
                  </a:lnTo>
                  <a:lnTo>
                    <a:pt x="1598676" y="92074"/>
                  </a:lnTo>
                  <a:lnTo>
                    <a:pt x="1579302" y="138702"/>
                  </a:lnTo>
                  <a:lnTo>
                    <a:pt x="1557512" y="184132"/>
                  </a:lnTo>
                  <a:lnTo>
                    <a:pt x="1533364" y="228272"/>
                  </a:lnTo>
                  <a:lnTo>
                    <a:pt x="1506918" y="271033"/>
                  </a:lnTo>
                  <a:lnTo>
                    <a:pt x="1478234" y="312324"/>
                  </a:lnTo>
                  <a:lnTo>
                    <a:pt x="1447371" y="352053"/>
                  </a:lnTo>
                  <a:lnTo>
                    <a:pt x="1414389" y="390131"/>
                  </a:lnTo>
                  <a:lnTo>
                    <a:pt x="1379347" y="426465"/>
                  </a:lnTo>
                  <a:lnTo>
                    <a:pt x="1343850" y="459636"/>
                  </a:lnTo>
                  <a:lnTo>
                    <a:pt x="1307116" y="490635"/>
                  </a:lnTo>
                  <a:lnTo>
                    <a:pt x="1269228" y="519462"/>
                  </a:lnTo>
                  <a:lnTo>
                    <a:pt x="1230269" y="546119"/>
                  </a:lnTo>
                  <a:lnTo>
                    <a:pt x="1190325" y="570607"/>
                  </a:lnTo>
                  <a:lnTo>
                    <a:pt x="1149477" y="592926"/>
                  </a:lnTo>
                  <a:lnTo>
                    <a:pt x="1107811" y="613076"/>
                  </a:lnTo>
                  <a:lnTo>
                    <a:pt x="1065410" y="631060"/>
                  </a:lnTo>
                  <a:lnTo>
                    <a:pt x="1022358" y="646876"/>
                  </a:lnTo>
                  <a:lnTo>
                    <a:pt x="978739" y="660527"/>
                  </a:lnTo>
                  <a:lnTo>
                    <a:pt x="934636" y="672013"/>
                  </a:lnTo>
                  <a:lnTo>
                    <a:pt x="890134" y="681334"/>
                  </a:lnTo>
                  <a:lnTo>
                    <a:pt x="845315" y="688492"/>
                  </a:lnTo>
                  <a:lnTo>
                    <a:pt x="800265" y="693487"/>
                  </a:lnTo>
                  <a:lnTo>
                    <a:pt x="755066" y="696320"/>
                  </a:lnTo>
                  <a:lnTo>
                    <a:pt x="709803" y="696991"/>
                  </a:lnTo>
                  <a:lnTo>
                    <a:pt x="664559" y="695502"/>
                  </a:lnTo>
                  <a:lnTo>
                    <a:pt x="619418" y="691853"/>
                  </a:lnTo>
                  <a:lnTo>
                    <a:pt x="574464" y="686045"/>
                  </a:lnTo>
                  <a:lnTo>
                    <a:pt x="529781" y="678079"/>
                  </a:lnTo>
                  <a:lnTo>
                    <a:pt x="485453" y="667954"/>
                  </a:lnTo>
                  <a:lnTo>
                    <a:pt x="441563" y="655673"/>
                  </a:lnTo>
                  <a:lnTo>
                    <a:pt x="398195" y="641236"/>
                  </a:lnTo>
                  <a:lnTo>
                    <a:pt x="355433" y="624644"/>
                  </a:lnTo>
                  <a:lnTo>
                    <a:pt x="313361" y="605897"/>
                  </a:lnTo>
                  <a:lnTo>
                    <a:pt x="272062" y="584996"/>
                  </a:lnTo>
                  <a:lnTo>
                    <a:pt x="231621" y="561942"/>
                  </a:lnTo>
                  <a:lnTo>
                    <a:pt x="192122" y="536735"/>
                  </a:lnTo>
                  <a:lnTo>
                    <a:pt x="153647" y="509377"/>
                  </a:lnTo>
                  <a:lnTo>
                    <a:pt x="116281" y="479868"/>
                  </a:lnTo>
                  <a:lnTo>
                    <a:pt x="80108" y="448209"/>
                  </a:lnTo>
                  <a:lnTo>
                    <a:pt x="45212" y="414400"/>
                  </a:lnTo>
                  <a:lnTo>
                    <a:pt x="0" y="458977"/>
                  </a:lnTo>
                  <a:lnTo>
                    <a:pt x="34908" y="492893"/>
                  </a:lnTo>
                  <a:lnTo>
                    <a:pt x="71343" y="525013"/>
                  </a:lnTo>
                  <a:lnTo>
                    <a:pt x="109234" y="555293"/>
                  </a:lnTo>
                  <a:lnTo>
                    <a:pt x="148507" y="583686"/>
                  </a:lnTo>
                  <a:lnTo>
                    <a:pt x="189091" y="610148"/>
                  </a:lnTo>
                  <a:lnTo>
                    <a:pt x="230914" y="634633"/>
                  </a:lnTo>
                  <a:lnTo>
                    <a:pt x="273903" y="657095"/>
                  </a:lnTo>
                  <a:lnTo>
                    <a:pt x="317987" y="677489"/>
                  </a:lnTo>
                  <a:lnTo>
                    <a:pt x="363093" y="695769"/>
                  </a:lnTo>
                  <a:lnTo>
                    <a:pt x="409159" y="711904"/>
                  </a:lnTo>
                  <a:lnTo>
                    <a:pt x="455472" y="725686"/>
                  </a:lnTo>
                  <a:lnTo>
                    <a:pt x="501961" y="737144"/>
                  </a:lnTo>
                  <a:lnTo>
                    <a:pt x="548560" y="746311"/>
                  </a:lnTo>
                  <a:lnTo>
                    <a:pt x="595200" y="753217"/>
                  </a:lnTo>
                  <a:lnTo>
                    <a:pt x="641814" y="757893"/>
                  </a:lnTo>
                  <a:lnTo>
                    <a:pt x="688333" y="760369"/>
                  </a:lnTo>
                  <a:lnTo>
                    <a:pt x="734690" y="760676"/>
                  </a:lnTo>
                  <a:lnTo>
                    <a:pt x="780817" y="758846"/>
                  </a:lnTo>
                  <a:lnTo>
                    <a:pt x="826646" y="754908"/>
                  </a:lnTo>
                  <a:lnTo>
                    <a:pt x="872109" y="748894"/>
                  </a:lnTo>
                  <a:lnTo>
                    <a:pt x="917137" y="740834"/>
                  </a:lnTo>
                  <a:lnTo>
                    <a:pt x="961664" y="730760"/>
                  </a:lnTo>
                  <a:lnTo>
                    <a:pt x="1005621" y="718702"/>
                  </a:lnTo>
                  <a:lnTo>
                    <a:pt x="1048941" y="704690"/>
                  </a:lnTo>
                  <a:lnTo>
                    <a:pt x="1091555" y="688756"/>
                  </a:lnTo>
                  <a:lnTo>
                    <a:pt x="1133395" y="670931"/>
                  </a:lnTo>
                  <a:lnTo>
                    <a:pt x="1174394" y="651245"/>
                  </a:lnTo>
                  <a:lnTo>
                    <a:pt x="1214484" y="629729"/>
                  </a:lnTo>
                  <a:lnTo>
                    <a:pt x="1253596" y="606413"/>
                  </a:lnTo>
                  <a:lnTo>
                    <a:pt x="1291663" y="581330"/>
                  </a:lnTo>
                  <a:lnTo>
                    <a:pt x="1328617" y="554508"/>
                  </a:lnTo>
                  <a:lnTo>
                    <a:pt x="1364390" y="525980"/>
                  </a:lnTo>
                  <a:lnTo>
                    <a:pt x="1398914" y="495776"/>
                  </a:lnTo>
                  <a:lnTo>
                    <a:pt x="1432122" y="463927"/>
                  </a:lnTo>
                  <a:lnTo>
                    <a:pt x="1463944" y="430463"/>
                  </a:lnTo>
                  <a:lnTo>
                    <a:pt x="1494314" y="395416"/>
                  </a:lnTo>
                  <a:lnTo>
                    <a:pt x="1523163" y="358816"/>
                  </a:lnTo>
                  <a:lnTo>
                    <a:pt x="1550424" y="320694"/>
                  </a:lnTo>
                  <a:lnTo>
                    <a:pt x="1576029" y="281080"/>
                  </a:lnTo>
                  <a:lnTo>
                    <a:pt x="1599909" y="240007"/>
                  </a:lnTo>
                  <a:lnTo>
                    <a:pt x="1621997" y="197503"/>
                  </a:lnTo>
                  <a:lnTo>
                    <a:pt x="1642225" y="153601"/>
                  </a:lnTo>
                  <a:lnTo>
                    <a:pt x="1660525" y="108330"/>
                  </a:lnTo>
                  <a:lnTo>
                    <a:pt x="1701292" y="118998"/>
                  </a:lnTo>
                  <a:lnTo>
                    <a:pt x="1661668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62862" y="4566665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1946275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725550"/>
                  </a:lnTo>
                  <a:lnTo>
                    <a:pt x="6332" y="756957"/>
                  </a:lnTo>
                  <a:lnTo>
                    <a:pt x="23606" y="782589"/>
                  </a:lnTo>
                  <a:lnTo>
                    <a:pt x="49238" y="799863"/>
                  </a:lnTo>
                  <a:lnTo>
                    <a:pt x="80644" y="806195"/>
                  </a:lnTo>
                  <a:lnTo>
                    <a:pt x="1946275" y="806195"/>
                  </a:lnTo>
                  <a:lnTo>
                    <a:pt x="1977681" y="799863"/>
                  </a:lnTo>
                  <a:lnTo>
                    <a:pt x="2003313" y="782589"/>
                  </a:lnTo>
                  <a:lnTo>
                    <a:pt x="2020587" y="756957"/>
                  </a:lnTo>
                  <a:lnTo>
                    <a:pt x="2026920" y="725550"/>
                  </a:lnTo>
                  <a:lnTo>
                    <a:pt x="2026920" y="80644"/>
                  </a:lnTo>
                  <a:lnTo>
                    <a:pt x="2020587" y="49238"/>
                  </a:lnTo>
                  <a:lnTo>
                    <a:pt x="2003313" y="23606"/>
                  </a:lnTo>
                  <a:lnTo>
                    <a:pt x="1977681" y="6332"/>
                  </a:lnTo>
                  <a:lnTo>
                    <a:pt x="19462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62862" y="4566665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946275" y="0"/>
                  </a:lnTo>
                  <a:lnTo>
                    <a:pt x="1977681" y="6332"/>
                  </a:lnTo>
                  <a:lnTo>
                    <a:pt x="2003313" y="23606"/>
                  </a:lnTo>
                  <a:lnTo>
                    <a:pt x="2020587" y="49238"/>
                  </a:lnTo>
                  <a:lnTo>
                    <a:pt x="2026920" y="80644"/>
                  </a:lnTo>
                  <a:lnTo>
                    <a:pt x="2026920" y="725550"/>
                  </a:lnTo>
                  <a:lnTo>
                    <a:pt x="2020587" y="756957"/>
                  </a:lnTo>
                  <a:lnTo>
                    <a:pt x="2003313" y="782589"/>
                  </a:lnTo>
                  <a:lnTo>
                    <a:pt x="1977681" y="799863"/>
                  </a:lnTo>
                  <a:lnTo>
                    <a:pt x="1946275" y="806195"/>
                  </a:lnTo>
                  <a:lnTo>
                    <a:pt x="80644" y="806195"/>
                  </a:lnTo>
                  <a:lnTo>
                    <a:pt x="49238" y="799863"/>
                  </a:lnTo>
                  <a:lnTo>
                    <a:pt x="23606" y="782589"/>
                  </a:lnTo>
                  <a:lnTo>
                    <a:pt x="6332" y="756957"/>
                  </a:lnTo>
                  <a:lnTo>
                    <a:pt x="0" y="725550"/>
                  </a:lnTo>
                  <a:lnTo>
                    <a:pt x="0" y="806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882520" y="4742434"/>
            <a:ext cx="138239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6710" marR="5080" indent="-334645">
              <a:lnSpc>
                <a:spcPts val="1510"/>
              </a:lnSpc>
              <a:spcBef>
                <a:spcPts val="295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Μεθοδολογία</a:t>
            </a:r>
            <a:r>
              <a:rPr sz="1400" spc="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της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Έρευνας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67429" y="2639314"/>
            <a:ext cx="2301875" cy="1901189"/>
            <a:chOff x="3567429" y="2639314"/>
            <a:chExt cx="2301875" cy="1901189"/>
          </a:xfrm>
        </p:grpSpPr>
        <p:sp>
          <p:nvSpPr>
            <p:cNvPr id="17" name="object 17"/>
            <p:cNvSpPr/>
            <p:nvPr/>
          </p:nvSpPr>
          <p:spPr>
            <a:xfrm>
              <a:off x="3577589" y="2649474"/>
              <a:ext cx="2281555" cy="1880870"/>
            </a:xfrm>
            <a:custGeom>
              <a:avLst/>
              <a:gdLst/>
              <a:ahLst/>
              <a:cxnLst/>
              <a:rect l="l" t="t" r="r" b="b"/>
              <a:pathLst>
                <a:path w="2281554" h="1880870">
                  <a:moveTo>
                    <a:pt x="2093340" y="0"/>
                  </a:moveTo>
                  <a:lnTo>
                    <a:pt x="188087" y="0"/>
                  </a:lnTo>
                  <a:lnTo>
                    <a:pt x="138083" y="6718"/>
                  </a:lnTo>
                  <a:lnTo>
                    <a:pt x="93152" y="25677"/>
                  </a:lnTo>
                  <a:lnTo>
                    <a:pt x="55086" y="55086"/>
                  </a:lnTo>
                  <a:lnTo>
                    <a:pt x="25677" y="93152"/>
                  </a:lnTo>
                  <a:lnTo>
                    <a:pt x="6718" y="138083"/>
                  </a:lnTo>
                  <a:lnTo>
                    <a:pt x="0" y="188087"/>
                  </a:lnTo>
                  <a:lnTo>
                    <a:pt x="0" y="1692528"/>
                  </a:lnTo>
                  <a:lnTo>
                    <a:pt x="6718" y="1742532"/>
                  </a:lnTo>
                  <a:lnTo>
                    <a:pt x="25677" y="1787463"/>
                  </a:lnTo>
                  <a:lnTo>
                    <a:pt x="55086" y="1825529"/>
                  </a:lnTo>
                  <a:lnTo>
                    <a:pt x="93152" y="1854938"/>
                  </a:lnTo>
                  <a:lnTo>
                    <a:pt x="138083" y="1873897"/>
                  </a:lnTo>
                  <a:lnTo>
                    <a:pt x="188087" y="1880615"/>
                  </a:lnTo>
                  <a:lnTo>
                    <a:pt x="2093340" y="1880615"/>
                  </a:lnTo>
                  <a:lnTo>
                    <a:pt x="2143344" y="1873897"/>
                  </a:lnTo>
                  <a:lnTo>
                    <a:pt x="2188275" y="1854938"/>
                  </a:lnTo>
                  <a:lnTo>
                    <a:pt x="2226341" y="1825529"/>
                  </a:lnTo>
                  <a:lnTo>
                    <a:pt x="2255750" y="1787463"/>
                  </a:lnTo>
                  <a:lnTo>
                    <a:pt x="2274709" y="1742532"/>
                  </a:lnTo>
                  <a:lnTo>
                    <a:pt x="2281428" y="1692528"/>
                  </a:lnTo>
                  <a:lnTo>
                    <a:pt x="2281428" y="188087"/>
                  </a:lnTo>
                  <a:lnTo>
                    <a:pt x="2274709" y="138083"/>
                  </a:lnTo>
                  <a:lnTo>
                    <a:pt x="2255750" y="93152"/>
                  </a:lnTo>
                  <a:lnTo>
                    <a:pt x="2226341" y="55086"/>
                  </a:lnTo>
                  <a:lnTo>
                    <a:pt x="2188275" y="25677"/>
                  </a:lnTo>
                  <a:lnTo>
                    <a:pt x="2143344" y="6718"/>
                  </a:lnTo>
                  <a:lnTo>
                    <a:pt x="209334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77589" y="2649474"/>
              <a:ext cx="2281555" cy="1880870"/>
            </a:xfrm>
            <a:custGeom>
              <a:avLst/>
              <a:gdLst/>
              <a:ahLst/>
              <a:cxnLst/>
              <a:rect l="l" t="t" r="r" b="b"/>
              <a:pathLst>
                <a:path w="2281554" h="1880870">
                  <a:moveTo>
                    <a:pt x="0" y="188087"/>
                  </a:moveTo>
                  <a:lnTo>
                    <a:pt x="6718" y="138083"/>
                  </a:lnTo>
                  <a:lnTo>
                    <a:pt x="25677" y="93152"/>
                  </a:lnTo>
                  <a:lnTo>
                    <a:pt x="55086" y="55086"/>
                  </a:lnTo>
                  <a:lnTo>
                    <a:pt x="93152" y="25677"/>
                  </a:lnTo>
                  <a:lnTo>
                    <a:pt x="138083" y="6718"/>
                  </a:lnTo>
                  <a:lnTo>
                    <a:pt x="188087" y="0"/>
                  </a:lnTo>
                  <a:lnTo>
                    <a:pt x="2093340" y="0"/>
                  </a:lnTo>
                  <a:lnTo>
                    <a:pt x="2143344" y="6718"/>
                  </a:lnTo>
                  <a:lnTo>
                    <a:pt x="2188275" y="25677"/>
                  </a:lnTo>
                  <a:lnTo>
                    <a:pt x="2226341" y="55086"/>
                  </a:lnTo>
                  <a:lnTo>
                    <a:pt x="2255750" y="93152"/>
                  </a:lnTo>
                  <a:lnTo>
                    <a:pt x="2274709" y="138083"/>
                  </a:lnTo>
                  <a:lnTo>
                    <a:pt x="2281428" y="188087"/>
                  </a:lnTo>
                  <a:lnTo>
                    <a:pt x="2281428" y="1692528"/>
                  </a:lnTo>
                  <a:lnTo>
                    <a:pt x="2274709" y="1742532"/>
                  </a:lnTo>
                  <a:lnTo>
                    <a:pt x="2255750" y="1787463"/>
                  </a:lnTo>
                  <a:lnTo>
                    <a:pt x="2226341" y="1825529"/>
                  </a:lnTo>
                  <a:lnTo>
                    <a:pt x="2188275" y="1854938"/>
                  </a:lnTo>
                  <a:lnTo>
                    <a:pt x="2143344" y="1873897"/>
                  </a:lnTo>
                  <a:lnTo>
                    <a:pt x="2093340" y="1880615"/>
                  </a:lnTo>
                  <a:lnTo>
                    <a:pt x="188087" y="1880615"/>
                  </a:lnTo>
                  <a:lnTo>
                    <a:pt x="138083" y="1873897"/>
                  </a:lnTo>
                  <a:lnTo>
                    <a:pt x="93152" y="1854938"/>
                  </a:lnTo>
                  <a:lnTo>
                    <a:pt x="55086" y="1825529"/>
                  </a:lnTo>
                  <a:lnTo>
                    <a:pt x="25677" y="1787463"/>
                  </a:lnTo>
                  <a:lnTo>
                    <a:pt x="6718" y="1742532"/>
                  </a:lnTo>
                  <a:lnTo>
                    <a:pt x="0" y="1692528"/>
                  </a:lnTo>
                  <a:lnTo>
                    <a:pt x="0" y="188087"/>
                  </a:lnTo>
                  <a:close/>
                </a:path>
              </a:pathLst>
            </a:custGeom>
            <a:ln w="1981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732021" y="3184398"/>
            <a:ext cx="1921510" cy="10414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5080" indent="-114300">
              <a:lnSpc>
                <a:spcPts val="1510"/>
              </a:lnSpc>
              <a:spcBef>
                <a:spcPts val="295"/>
              </a:spcBef>
              <a:buChar char="•"/>
              <a:tabLst>
                <a:tab pos="127000" algn="l"/>
                <a:tab pos="15621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	25</a:t>
            </a:r>
            <a:r>
              <a:rPr sz="14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Κέντρα Κοινότητας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της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Περιφέρειας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490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Στερεάς</a:t>
            </a:r>
            <a:r>
              <a:rPr sz="14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Ελλάδας.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56210" indent="-143510">
              <a:lnSpc>
                <a:spcPts val="1605"/>
              </a:lnSpc>
              <a:spcBef>
                <a:spcPts val="85"/>
              </a:spcBef>
              <a:buChar char="•"/>
              <a:tabLst>
                <a:tab pos="15621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25</a:t>
            </a:r>
            <a:r>
              <a:rPr sz="1400" spc="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Συντονιστές</a:t>
            </a:r>
            <a:r>
              <a:rPr sz="14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>
              <a:lnSpc>
                <a:spcPts val="1605"/>
              </a:lnSpc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88638" y="1570887"/>
            <a:ext cx="3230245" cy="1478915"/>
            <a:chOff x="4088638" y="1570887"/>
            <a:chExt cx="3230245" cy="1478915"/>
          </a:xfrm>
        </p:grpSpPr>
        <p:sp>
          <p:nvSpPr>
            <p:cNvPr id="21" name="object 21"/>
            <p:cNvSpPr/>
            <p:nvPr/>
          </p:nvSpPr>
          <p:spPr>
            <a:xfrm>
              <a:off x="5088636" y="1570887"/>
              <a:ext cx="2230120" cy="679450"/>
            </a:xfrm>
            <a:custGeom>
              <a:avLst/>
              <a:gdLst/>
              <a:ahLst/>
              <a:cxnLst/>
              <a:rect l="l" t="t" r="r" b="b"/>
              <a:pathLst>
                <a:path w="2230120" h="679450">
                  <a:moveTo>
                    <a:pt x="1142285" y="0"/>
                  </a:moveTo>
                  <a:lnTo>
                    <a:pt x="1096876" y="59"/>
                  </a:lnTo>
                  <a:lnTo>
                    <a:pt x="1051574" y="1710"/>
                  </a:lnTo>
                  <a:lnTo>
                    <a:pt x="1006423" y="4941"/>
                  </a:lnTo>
                  <a:lnTo>
                    <a:pt x="961465" y="9741"/>
                  </a:lnTo>
                  <a:lnTo>
                    <a:pt x="916743" y="16097"/>
                  </a:lnTo>
                  <a:lnTo>
                    <a:pt x="872298" y="23999"/>
                  </a:lnTo>
                  <a:lnTo>
                    <a:pt x="828175" y="33435"/>
                  </a:lnTo>
                  <a:lnTo>
                    <a:pt x="784415" y="44393"/>
                  </a:lnTo>
                  <a:lnTo>
                    <a:pt x="741061" y="56862"/>
                  </a:lnTo>
                  <a:lnTo>
                    <a:pt x="698156" y="70831"/>
                  </a:lnTo>
                  <a:lnTo>
                    <a:pt x="655743" y="86288"/>
                  </a:lnTo>
                  <a:lnTo>
                    <a:pt x="613864" y="103222"/>
                  </a:lnTo>
                  <a:lnTo>
                    <a:pt x="572562" y="121620"/>
                  </a:lnTo>
                  <a:lnTo>
                    <a:pt x="531879" y="141472"/>
                  </a:lnTo>
                  <a:lnTo>
                    <a:pt x="491858" y="162766"/>
                  </a:lnTo>
                  <a:lnTo>
                    <a:pt x="452542" y="185491"/>
                  </a:lnTo>
                  <a:lnTo>
                    <a:pt x="413973" y="209635"/>
                  </a:lnTo>
                  <a:lnTo>
                    <a:pt x="376194" y="235187"/>
                  </a:lnTo>
                  <a:lnTo>
                    <a:pt x="339248" y="262135"/>
                  </a:lnTo>
                  <a:lnTo>
                    <a:pt x="303178" y="290467"/>
                  </a:lnTo>
                  <a:lnTo>
                    <a:pt x="268025" y="320172"/>
                  </a:lnTo>
                  <a:lnTo>
                    <a:pt x="233833" y="351240"/>
                  </a:lnTo>
                  <a:lnTo>
                    <a:pt x="200644" y="383657"/>
                  </a:lnTo>
                  <a:lnTo>
                    <a:pt x="168502" y="417413"/>
                  </a:lnTo>
                  <a:lnTo>
                    <a:pt x="137448" y="452497"/>
                  </a:lnTo>
                  <a:lnTo>
                    <a:pt x="107525" y="488896"/>
                  </a:lnTo>
                  <a:lnTo>
                    <a:pt x="78776" y="526600"/>
                  </a:lnTo>
                  <a:lnTo>
                    <a:pt x="51244" y="565596"/>
                  </a:lnTo>
                  <a:lnTo>
                    <a:pt x="24971" y="605873"/>
                  </a:lnTo>
                  <a:lnTo>
                    <a:pt x="0" y="647421"/>
                  </a:lnTo>
                  <a:lnTo>
                    <a:pt x="55117" y="679171"/>
                  </a:lnTo>
                  <a:lnTo>
                    <a:pt x="81308" y="635798"/>
                  </a:lnTo>
                  <a:lnTo>
                    <a:pt x="109210" y="593619"/>
                  </a:lnTo>
                  <a:lnTo>
                    <a:pt x="138781" y="552682"/>
                  </a:lnTo>
                  <a:lnTo>
                    <a:pt x="169974" y="513033"/>
                  </a:lnTo>
                  <a:lnTo>
                    <a:pt x="202746" y="474720"/>
                  </a:lnTo>
                  <a:lnTo>
                    <a:pt x="237051" y="437791"/>
                  </a:lnTo>
                  <a:lnTo>
                    <a:pt x="272846" y="402293"/>
                  </a:lnTo>
                  <a:lnTo>
                    <a:pt x="310085" y="368274"/>
                  </a:lnTo>
                  <a:lnTo>
                    <a:pt x="348723" y="335781"/>
                  </a:lnTo>
                  <a:lnTo>
                    <a:pt x="388717" y="304862"/>
                  </a:lnTo>
                  <a:lnTo>
                    <a:pt x="430022" y="275565"/>
                  </a:lnTo>
                  <a:lnTo>
                    <a:pt x="470490" y="249237"/>
                  </a:lnTo>
                  <a:lnTo>
                    <a:pt x="511599" y="224695"/>
                  </a:lnTo>
                  <a:lnTo>
                    <a:pt x="553303" y="201929"/>
                  </a:lnTo>
                  <a:lnTo>
                    <a:pt x="595552" y="180930"/>
                  </a:lnTo>
                  <a:lnTo>
                    <a:pt x="638301" y="161689"/>
                  </a:lnTo>
                  <a:lnTo>
                    <a:pt x="681500" y="144197"/>
                  </a:lnTo>
                  <a:lnTo>
                    <a:pt x="725104" y="128445"/>
                  </a:lnTo>
                  <a:lnTo>
                    <a:pt x="769065" y="114423"/>
                  </a:lnTo>
                  <a:lnTo>
                    <a:pt x="813334" y="102124"/>
                  </a:lnTo>
                  <a:lnTo>
                    <a:pt x="857866" y="91537"/>
                  </a:lnTo>
                  <a:lnTo>
                    <a:pt x="902611" y="82653"/>
                  </a:lnTo>
                  <a:lnTo>
                    <a:pt x="947524" y="75464"/>
                  </a:lnTo>
                  <a:lnTo>
                    <a:pt x="992556" y="69960"/>
                  </a:lnTo>
                  <a:lnTo>
                    <a:pt x="1037660" y="66132"/>
                  </a:lnTo>
                  <a:lnTo>
                    <a:pt x="1082789" y="63972"/>
                  </a:lnTo>
                  <a:lnTo>
                    <a:pt x="1127895" y="63469"/>
                  </a:lnTo>
                  <a:lnTo>
                    <a:pt x="1172930" y="64616"/>
                  </a:lnTo>
                  <a:lnTo>
                    <a:pt x="1217848" y="67402"/>
                  </a:lnTo>
                  <a:lnTo>
                    <a:pt x="1262601" y="71819"/>
                  </a:lnTo>
                  <a:lnTo>
                    <a:pt x="1307142" y="77858"/>
                  </a:lnTo>
                  <a:lnTo>
                    <a:pt x="1351422" y="85509"/>
                  </a:lnTo>
                  <a:lnTo>
                    <a:pt x="1395396" y="94764"/>
                  </a:lnTo>
                  <a:lnTo>
                    <a:pt x="1439014" y="105613"/>
                  </a:lnTo>
                  <a:lnTo>
                    <a:pt x="1482230" y="118048"/>
                  </a:lnTo>
                  <a:lnTo>
                    <a:pt x="1524997" y="132058"/>
                  </a:lnTo>
                  <a:lnTo>
                    <a:pt x="1567266" y="147636"/>
                  </a:lnTo>
                  <a:lnTo>
                    <a:pt x="1608991" y="164772"/>
                  </a:lnTo>
                  <a:lnTo>
                    <a:pt x="1650125" y="183457"/>
                  </a:lnTo>
                  <a:lnTo>
                    <a:pt x="1690618" y="203681"/>
                  </a:lnTo>
                  <a:lnTo>
                    <a:pt x="1730426" y="225437"/>
                  </a:lnTo>
                  <a:lnTo>
                    <a:pt x="1769499" y="248714"/>
                  </a:lnTo>
                  <a:lnTo>
                    <a:pt x="1807790" y="273503"/>
                  </a:lnTo>
                  <a:lnTo>
                    <a:pt x="1845252" y="299796"/>
                  </a:lnTo>
                  <a:lnTo>
                    <a:pt x="1881838" y="327584"/>
                  </a:lnTo>
                  <a:lnTo>
                    <a:pt x="1917500" y="356857"/>
                  </a:lnTo>
                  <a:lnTo>
                    <a:pt x="1952191" y="387605"/>
                  </a:lnTo>
                  <a:lnTo>
                    <a:pt x="1985863" y="419821"/>
                  </a:lnTo>
                  <a:lnTo>
                    <a:pt x="2018469" y="453495"/>
                  </a:lnTo>
                  <a:lnTo>
                    <a:pt x="2049961" y="488618"/>
                  </a:lnTo>
                  <a:lnTo>
                    <a:pt x="2080292" y="525181"/>
                  </a:lnTo>
                  <a:lnTo>
                    <a:pt x="2109415" y="563175"/>
                  </a:lnTo>
                  <a:lnTo>
                    <a:pt x="2137283" y="602590"/>
                  </a:lnTo>
                  <a:lnTo>
                    <a:pt x="2100453" y="623291"/>
                  </a:lnTo>
                  <a:lnTo>
                    <a:pt x="2220467" y="676885"/>
                  </a:lnTo>
                  <a:lnTo>
                    <a:pt x="2229739" y="550901"/>
                  </a:lnTo>
                  <a:lnTo>
                    <a:pt x="2192909" y="571475"/>
                  </a:lnTo>
                  <a:lnTo>
                    <a:pt x="2164634" y="531095"/>
                  </a:lnTo>
                  <a:lnTo>
                    <a:pt x="2134891" y="491894"/>
                  </a:lnTo>
                  <a:lnTo>
                    <a:pt x="2103719" y="453908"/>
                  </a:lnTo>
                  <a:lnTo>
                    <a:pt x="2071158" y="417174"/>
                  </a:lnTo>
                  <a:lnTo>
                    <a:pt x="2037248" y="381728"/>
                  </a:lnTo>
                  <a:lnTo>
                    <a:pt x="2002027" y="347606"/>
                  </a:lnTo>
                  <a:lnTo>
                    <a:pt x="1965537" y="314843"/>
                  </a:lnTo>
                  <a:lnTo>
                    <a:pt x="1927817" y="283476"/>
                  </a:lnTo>
                  <a:lnTo>
                    <a:pt x="1888906" y="253542"/>
                  </a:lnTo>
                  <a:lnTo>
                    <a:pt x="1848844" y="225076"/>
                  </a:lnTo>
                  <a:lnTo>
                    <a:pt x="1807671" y="198115"/>
                  </a:lnTo>
                  <a:lnTo>
                    <a:pt x="1765427" y="172695"/>
                  </a:lnTo>
                  <a:lnTo>
                    <a:pt x="1722989" y="149269"/>
                  </a:lnTo>
                  <a:lnTo>
                    <a:pt x="1680062" y="127595"/>
                  </a:lnTo>
                  <a:lnTo>
                    <a:pt x="1636689" y="107662"/>
                  </a:lnTo>
                  <a:lnTo>
                    <a:pt x="1592911" y="89458"/>
                  </a:lnTo>
                  <a:lnTo>
                    <a:pt x="1548771" y="72971"/>
                  </a:lnTo>
                  <a:lnTo>
                    <a:pt x="1504313" y="58191"/>
                  </a:lnTo>
                  <a:lnTo>
                    <a:pt x="1459578" y="45106"/>
                  </a:lnTo>
                  <a:lnTo>
                    <a:pt x="1414610" y="33704"/>
                  </a:lnTo>
                  <a:lnTo>
                    <a:pt x="1369451" y="23974"/>
                  </a:lnTo>
                  <a:lnTo>
                    <a:pt x="1324144" y="15905"/>
                  </a:lnTo>
                  <a:lnTo>
                    <a:pt x="1278731" y="9484"/>
                  </a:lnTo>
                  <a:lnTo>
                    <a:pt x="1233255" y="4700"/>
                  </a:lnTo>
                  <a:lnTo>
                    <a:pt x="1187759" y="1543"/>
                  </a:lnTo>
                  <a:lnTo>
                    <a:pt x="1142285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98798" y="2233422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1946275" y="0"/>
                  </a:moveTo>
                  <a:lnTo>
                    <a:pt x="80644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725551"/>
                  </a:lnTo>
                  <a:lnTo>
                    <a:pt x="6332" y="756957"/>
                  </a:lnTo>
                  <a:lnTo>
                    <a:pt x="23606" y="782589"/>
                  </a:lnTo>
                  <a:lnTo>
                    <a:pt x="49238" y="799863"/>
                  </a:lnTo>
                  <a:lnTo>
                    <a:pt x="80644" y="806195"/>
                  </a:lnTo>
                  <a:lnTo>
                    <a:pt x="1946275" y="806195"/>
                  </a:lnTo>
                  <a:lnTo>
                    <a:pt x="1977681" y="799863"/>
                  </a:lnTo>
                  <a:lnTo>
                    <a:pt x="2003313" y="782589"/>
                  </a:lnTo>
                  <a:lnTo>
                    <a:pt x="2020587" y="756957"/>
                  </a:lnTo>
                  <a:lnTo>
                    <a:pt x="2026919" y="725551"/>
                  </a:lnTo>
                  <a:lnTo>
                    <a:pt x="2026919" y="80644"/>
                  </a:lnTo>
                  <a:lnTo>
                    <a:pt x="2020587" y="49238"/>
                  </a:lnTo>
                  <a:lnTo>
                    <a:pt x="2003313" y="23606"/>
                  </a:lnTo>
                  <a:lnTo>
                    <a:pt x="1977681" y="6332"/>
                  </a:lnTo>
                  <a:lnTo>
                    <a:pt x="19462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98798" y="2233422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4" y="0"/>
                  </a:lnTo>
                  <a:lnTo>
                    <a:pt x="1946275" y="0"/>
                  </a:lnTo>
                  <a:lnTo>
                    <a:pt x="1977681" y="6332"/>
                  </a:lnTo>
                  <a:lnTo>
                    <a:pt x="2003313" y="23606"/>
                  </a:lnTo>
                  <a:lnTo>
                    <a:pt x="2020587" y="49238"/>
                  </a:lnTo>
                  <a:lnTo>
                    <a:pt x="2026919" y="80644"/>
                  </a:lnTo>
                  <a:lnTo>
                    <a:pt x="2026919" y="725551"/>
                  </a:lnTo>
                  <a:lnTo>
                    <a:pt x="2020587" y="756957"/>
                  </a:lnTo>
                  <a:lnTo>
                    <a:pt x="2003313" y="782589"/>
                  </a:lnTo>
                  <a:lnTo>
                    <a:pt x="1977681" y="799863"/>
                  </a:lnTo>
                  <a:lnTo>
                    <a:pt x="1946275" y="806195"/>
                  </a:lnTo>
                  <a:lnTo>
                    <a:pt x="80644" y="806195"/>
                  </a:lnTo>
                  <a:lnTo>
                    <a:pt x="49238" y="799863"/>
                  </a:lnTo>
                  <a:lnTo>
                    <a:pt x="23606" y="782589"/>
                  </a:lnTo>
                  <a:lnTo>
                    <a:pt x="6332" y="756957"/>
                  </a:lnTo>
                  <a:lnTo>
                    <a:pt x="0" y="725551"/>
                  </a:lnTo>
                  <a:lnTo>
                    <a:pt x="0" y="806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483353" y="2504313"/>
            <a:ext cx="1254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Δείγμα</a:t>
            </a:r>
            <a:r>
              <a:rPr sz="14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έρευνας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03594" y="2639314"/>
            <a:ext cx="2301875" cy="1901189"/>
            <a:chOff x="6403594" y="2639314"/>
            <a:chExt cx="2301875" cy="1901189"/>
          </a:xfrm>
        </p:grpSpPr>
        <p:sp>
          <p:nvSpPr>
            <p:cNvPr id="26" name="object 26"/>
            <p:cNvSpPr/>
            <p:nvPr/>
          </p:nvSpPr>
          <p:spPr>
            <a:xfrm>
              <a:off x="6413754" y="2649474"/>
              <a:ext cx="2281555" cy="1880870"/>
            </a:xfrm>
            <a:custGeom>
              <a:avLst/>
              <a:gdLst/>
              <a:ahLst/>
              <a:cxnLst/>
              <a:rect l="l" t="t" r="r" b="b"/>
              <a:pathLst>
                <a:path w="2281554" h="1880870">
                  <a:moveTo>
                    <a:pt x="2093341" y="0"/>
                  </a:moveTo>
                  <a:lnTo>
                    <a:pt x="188087" y="0"/>
                  </a:lnTo>
                  <a:lnTo>
                    <a:pt x="138083" y="6718"/>
                  </a:lnTo>
                  <a:lnTo>
                    <a:pt x="93152" y="25677"/>
                  </a:lnTo>
                  <a:lnTo>
                    <a:pt x="55086" y="55086"/>
                  </a:lnTo>
                  <a:lnTo>
                    <a:pt x="25677" y="93152"/>
                  </a:lnTo>
                  <a:lnTo>
                    <a:pt x="6718" y="138083"/>
                  </a:lnTo>
                  <a:lnTo>
                    <a:pt x="0" y="188087"/>
                  </a:lnTo>
                  <a:lnTo>
                    <a:pt x="0" y="1692528"/>
                  </a:lnTo>
                  <a:lnTo>
                    <a:pt x="6718" y="1742532"/>
                  </a:lnTo>
                  <a:lnTo>
                    <a:pt x="25677" y="1787463"/>
                  </a:lnTo>
                  <a:lnTo>
                    <a:pt x="55086" y="1825529"/>
                  </a:lnTo>
                  <a:lnTo>
                    <a:pt x="93152" y="1854938"/>
                  </a:lnTo>
                  <a:lnTo>
                    <a:pt x="138083" y="1873897"/>
                  </a:lnTo>
                  <a:lnTo>
                    <a:pt x="188087" y="1880615"/>
                  </a:lnTo>
                  <a:lnTo>
                    <a:pt x="2093341" y="1880615"/>
                  </a:lnTo>
                  <a:lnTo>
                    <a:pt x="2143344" y="1873897"/>
                  </a:lnTo>
                  <a:lnTo>
                    <a:pt x="2188275" y="1854938"/>
                  </a:lnTo>
                  <a:lnTo>
                    <a:pt x="2226341" y="1825529"/>
                  </a:lnTo>
                  <a:lnTo>
                    <a:pt x="2255750" y="1787463"/>
                  </a:lnTo>
                  <a:lnTo>
                    <a:pt x="2274709" y="1742532"/>
                  </a:lnTo>
                  <a:lnTo>
                    <a:pt x="2281428" y="1692528"/>
                  </a:lnTo>
                  <a:lnTo>
                    <a:pt x="2281428" y="188087"/>
                  </a:lnTo>
                  <a:lnTo>
                    <a:pt x="2274709" y="138083"/>
                  </a:lnTo>
                  <a:lnTo>
                    <a:pt x="2255750" y="93152"/>
                  </a:lnTo>
                  <a:lnTo>
                    <a:pt x="2226341" y="55086"/>
                  </a:lnTo>
                  <a:lnTo>
                    <a:pt x="2188275" y="25677"/>
                  </a:lnTo>
                  <a:lnTo>
                    <a:pt x="2143344" y="6718"/>
                  </a:lnTo>
                  <a:lnTo>
                    <a:pt x="209334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413754" y="2649474"/>
              <a:ext cx="2281555" cy="1880870"/>
            </a:xfrm>
            <a:custGeom>
              <a:avLst/>
              <a:gdLst/>
              <a:ahLst/>
              <a:cxnLst/>
              <a:rect l="l" t="t" r="r" b="b"/>
              <a:pathLst>
                <a:path w="2281554" h="1880870">
                  <a:moveTo>
                    <a:pt x="0" y="188087"/>
                  </a:moveTo>
                  <a:lnTo>
                    <a:pt x="6718" y="138083"/>
                  </a:lnTo>
                  <a:lnTo>
                    <a:pt x="25677" y="93152"/>
                  </a:lnTo>
                  <a:lnTo>
                    <a:pt x="55086" y="55086"/>
                  </a:lnTo>
                  <a:lnTo>
                    <a:pt x="93152" y="25677"/>
                  </a:lnTo>
                  <a:lnTo>
                    <a:pt x="138083" y="6718"/>
                  </a:lnTo>
                  <a:lnTo>
                    <a:pt x="188087" y="0"/>
                  </a:lnTo>
                  <a:lnTo>
                    <a:pt x="2093341" y="0"/>
                  </a:lnTo>
                  <a:lnTo>
                    <a:pt x="2143344" y="6718"/>
                  </a:lnTo>
                  <a:lnTo>
                    <a:pt x="2188275" y="25677"/>
                  </a:lnTo>
                  <a:lnTo>
                    <a:pt x="2226341" y="55086"/>
                  </a:lnTo>
                  <a:lnTo>
                    <a:pt x="2255750" y="93152"/>
                  </a:lnTo>
                  <a:lnTo>
                    <a:pt x="2274709" y="138083"/>
                  </a:lnTo>
                  <a:lnTo>
                    <a:pt x="2281428" y="188087"/>
                  </a:lnTo>
                  <a:lnTo>
                    <a:pt x="2281428" y="1692528"/>
                  </a:lnTo>
                  <a:lnTo>
                    <a:pt x="2274709" y="1742532"/>
                  </a:lnTo>
                  <a:lnTo>
                    <a:pt x="2255750" y="1787463"/>
                  </a:lnTo>
                  <a:lnTo>
                    <a:pt x="2226341" y="1825529"/>
                  </a:lnTo>
                  <a:lnTo>
                    <a:pt x="2188275" y="1854938"/>
                  </a:lnTo>
                  <a:lnTo>
                    <a:pt x="2143344" y="1873897"/>
                  </a:lnTo>
                  <a:lnTo>
                    <a:pt x="2093341" y="1880615"/>
                  </a:lnTo>
                  <a:lnTo>
                    <a:pt x="188087" y="1880615"/>
                  </a:lnTo>
                  <a:lnTo>
                    <a:pt x="138083" y="1873897"/>
                  </a:lnTo>
                  <a:lnTo>
                    <a:pt x="93152" y="1854938"/>
                  </a:lnTo>
                  <a:lnTo>
                    <a:pt x="55086" y="1825529"/>
                  </a:lnTo>
                  <a:lnTo>
                    <a:pt x="25677" y="1787463"/>
                  </a:lnTo>
                  <a:lnTo>
                    <a:pt x="6718" y="1742532"/>
                  </a:lnTo>
                  <a:lnTo>
                    <a:pt x="0" y="1692528"/>
                  </a:lnTo>
                  <a:lnTo>
                    <a:pt x="0" y="188087"/>
                  </a:lnTo>
                  <a:close/>
                </a:path>
              </a:pathLst>
            </a:custGeom>
            <a:ln w="1981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568820" y="2781045"/>
            <a:ext cx="1810385" cy="14243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82550" indent="-114300" algn="just">
              <a:lnSpc>
                <a:spcPts val="1510"/>
              </a:lnSpc>
              <a:spcBef>
                <a:spcPts val="295"/>
              </a:spcBef>
              <a:buChar char="•"/>
              <a:tabLst>
                <a:tab pos="127000" algn="l"/>
                <a:tab pos="15621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	Συλλογή</a:t>
            </a:r>
            <a:r>
              <a:rPr sz="1400" spc="-6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δεδομένων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από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20/01/2025</a:t>
            </a:r>
            <a:r>
              <a:rPr sz="14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έως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28/02/2025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56210" indent="-143510" algn="just">
              <a:lnSpc>
                <a:spcPts val="1595"/>
              </a:lnSpc>
              <a:spcBef>
                <a:spcPts val="70"/>
              </a:spcBef>
              <a:buChar char="•"/>
              <a:tabLst>
                <a:tab pos="156210" algn="l"/>
              </a:tabLst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Ανάλυση</a:t>
            </a:r>
            <a:r>
              <a:rPr sz="14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</a:t>
            </a:r>
            <a:endParaRPr sz="1400">
              <a:latin typeface="Bahnschrift" panose="020B0502040204020203"/>
              <a:cs typeface="Bahnschrift" panose="020B0502040204020203"/>
            </a:endParaRPr>
          </a:p>
          <a:p>
            <a:pPr marL="127000" marR="5080">
              <a:lnSpc>
                <a:spcPts val="1510"/>
              </a:lnSpc>
              <a:spcBef>
                <a:spcPts val="105"/>
              </a:spcBef>
            </a:pPr>
            <a:r>
              <a:rPr sz="1400" spc="-10" dirty="0">
                <a:latin typeface="Bahnschrift" panose="020B0502040204020203"/>
                <a:cs typeface="Bahnschrift" panose="020B0502040204020203"/>
              </a:rPr>
              <a:t>δεδομένων</a:t>
            </a:r>
            <a:r>
              <a:rPr sz="14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μέσω</a:t>
            </a:r>
            <a:r>
              <a:rPr sz="1400" spc="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25" dirty="0">
                <a:latin typeface="Bahnschrift" panose="020B0502040204020203"/>
                <a:cs typeface="Bahnschrift" panose="020B0502040204020203"/>
              </a:rPr>
              <a:t>των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δειγματοληπτικών συνεντεύξεων.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870192" y="4363211"/>
            <a:ext cx="2047239" cy="826135"/>
            <a:chOff x="6870192" y="4363211"/>
            <a:chExt cx="2047239" cy="826135"/>
          </a:xfrm>
        </p:grpSpPr>
        <p:sp>
          <p:nvSpPr>
            <p:cNvPr id="30" name="object 30"/>
            <p:cNvSpPr/>
            <p:nvPr/>
          </p:nvSpPr>
          <p:spPr>
            <a:xfrm>
              <a:off x="6880098" y="4373117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1946275" y="0"/>
                  </a:moveTo>
                  <a:lnTo>
                    <a:pt x="80645" y="0"/>
                  </a:lnTo>
                  <a:lnTo>
                    <a:pt x="49238" y="6332"/>
                  </a:lnTo>
                  <a:lnTo>
                    <a:pt x="23606" y="23606"/>
                  </a:lnTo>
                  <a:lnTo>
                    <a:pt x="6332" y="49238"/>
                  </a:lnTo>
                  <a:lnTo>
                    <a:pt x="0" y="80644"/>
                  </a:lnTo>
                  <a:lnTo>
                    <a:pt x="0" y="725550"/>
                  </a:lnTo>
                  <a:lnTo>
                    <a:pt x="6332" y="756957"/>
                  </a:lnTo>
                  <a:lnTo>
                    <a:pt x="23606" y="782589"/>
                  </a:lnTo>
                  <a:lnTo>
                    <a:pt x="49238" y="799863"/>
                  </a:lnTo>
                  <a:lnTo>
                    <a:pt x="80645" y="806195"/>
                  </a:lnTo>
                  <a:lnTo>
                    <a:pt x="1946275" y="806195"/>
                  </a:lnTo>
                  <a:lnTo>
                    <a:pt x="1977681" y="799863"/>
                  </a:lnTo>
                  <a:lnTo>
                    <a:pt x="2003313" y="782589"/>
                  </a:lnTo>
                  <a:lnTo>
                    <a:pt x="2020587" y="756957"/>
                  </a:lnTo>
                  <a:lnTo>
                    <a:pt x="2026920" y="725550"/>
                  </a:lnTo>
                  <a:lnTo>
                    <a:pt x="2026920" y="80644"/>
                  </a:lnTo>
                  <a:lnTo>
                    <a:pt x="2020587" y="49238"/>
                  </a:lnTo>
                  <a:lnTo>
                    <a:pt x="2003313" y="23606"/>
                  </a:lnTo>
                  <a:lnTo>
                    <a:pt x="1977681" y="6332"/>
                  </a:lnTo>
                  <a:lnTo>
                    <a:pt x="19462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880098" y="4373117"/>
              <a:ext cx="2026920" cy="806450"/>
            </a:xfrm>
            <a:custGeom>
              <a:avLst/>
              <a:gdLst/>
              <a:ahLst/>
              <a:cxnLst/>
              <a:rect l="l" t="t" r="r" b="b"/>
              <a:pathLst>
                <a:path w="2026920" h="806450">
                  <a:moveTo>
                    <a:pt x="0" y="80644"/>
                  </a:moveTo>
                  <a:lnTo>
                    <a:pt x="6332" y="49238"/>
                  </a:lnTo>
                  <a:lnTo>
                    <a:pt x="23606" y="23606"/>
                  </a:lnTo>
                  <a:lnTo>
                    <a:pt x="49238" y="6332"/>
                  </a:lnTo>
                  <a:lnTo>
                    <a:pt x="80645" y="0"/>
                  </a:lnTo>
                  <a:lnTo>
                    <a:pt x="1946275" y="0"/>
                  </a:lnTo>
                  <a:lnTo>
                    <a:pt x="1977681" y="6332"/>
                  </a:lnTo>
                  <a:lnTo>
                    <a:pt x="2003313" y="23606"/>
                  </a:lnTo>
                  <a:lnTo>
                    <a:pt x="2020587" y="49238"/>
                  </a:lnTo>
                  <a:lnTo>
                    <a:pt x="2026920" y="80644"/>
                  </a:lnTo>
                  <a:lnTo>
                    <a:pt x="2026920" y="725550"/>
                  </a:lnTo>
                  <a:lnTo>
                    <a:pt x="2020587" y="756957"/>
                  </a:lnTo>
                  <a:lnTo>
                    <a:pt x="2003313" y="782589"/>
                  </a:lnTo>
                  <a:lnTo>
                    <a:pt x="1977681" y="799863"/>
                  </a:lnTo>
                  <a:lnTo>
                    <a:pt x="1946275" y="806195"/>
                  </a:lnTo>
                  <a:lnTo>
                    <a:pt x="80645" y="806195"/>
                  </a:lnTo>
                  <a:lnTo>
                    <a:pt x="49238" y="799863"/>
                  </a:lnTo>
                  <a:lnTo>
                    <a:pt x="23606" y="782589"/>
                  </a:lnTo>
                  <a:lnTo>
                    <a:pt x="6332" y="756957"/>
                  </a:lnTo>
                  <a:lnTo>
                    <a:pt x="0" y="725550"/>
                  </a:lnTo>
                  <a:lnTo>
                    <a:pt x="0" y="806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939533" y="4645278"/>
            <a:ext cx="1908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ahnschrift" panose="020B0502040204020203"/>
                <a:cs typeface="Bahnschrift" panose="020B0502040204020203"/>
              </a:rPr>
              <a:t>Υλοποίηση</a:t>
            </a:r>
            <a:r>
              <a:rPr sz="1400" spc="-5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dirty="0">
                <a:latin typeface="Bahnschrift" panose="020B0502040204020203"/>
                <a:cs typeface="Bahnschrift" panose="020B0502040204020203"/>
              </a:rPr>
              <a:t>της</a:t>
            </a:r>
            <a:r>
              <a:rPr sz="14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400" spc="-10" dirty="0">
                <a:latin typeface="Bahnschrift" panose="020B0502040204020203"/>
                <a:cs typeface="Bahnschrift" panose="020B0502040204020203"/>
              </a:rPr>
              <a:t>Έρευνας</a:t>
            </a:r>
            <a:endParaRPr sz="1400">
              <a:latin typeface="Bahnschrift" panose="020B0502040204020203"/>
              <a:cs typeface="Bahnschrift" panose="020B0502040204020203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63200" y="-9144"/>
            <a:ext cx="879475" cy="1221105"/>
            <a:chOff x="10363200" y="-9144"/>
            <a:chExt cx="879475" cy="1221105"/>
          </a:xfrm>
        </p:grpSpPr>
        <p:sp>
          <p:nvSpPr>
            <p:cNvPr id="34" name="object 34"/>
            <p:cNvSpPr/>
            <p:nvPr/>
          </p:nvSpPr>
          <p:spPr>
            <a:xfrm>
              <a:off x="10426827" y="761"/>
              <a:ext cx="805815" cy="1201420"/>
            </a:xfrm>
            <a:custGeom>
              <a:avLst/>
              <a:gdLst/>
              <a:ahLst/>
              <a:cxnLst/>
              <a:rect l="l" t="t" r="r" b="b"/>
              <a:pathLst>
                <a:path w="805815" h="1201420">
                  <a:moveTo>
                    <a:pt x="752094" y="0"/>
                  </a:moveTo>
                  <a:lnTo>
                    <a:pt x="107442" y="0"/>
                  </a:lnTo>
                  <a:lnTo>
                    <a:pt x="86510" y="4214"/>
                  </a:lnTo>
                  <a:lnTo>
                    <a:pt x="69437" y="15716"/>
                  </a:lnTo>
                  <a:lnTo>
                    <a:pt x="57935" y="32789"/>
                  </a:lnTo>
                  <a:lnTo>
                    <a:pt x="53721" y="53721"/>
                  </a:lnTo>
                  <a:lnTo>
                    <a:pt x="53721" y="1093470"/>
                  </a:lnTo>
                  <a:lnTo>
                    <a:pt x="0" y="1093470"/>
                  </a:lnTo>
                  <a:lnTo>
                    <a:pt x="10455" y="1095587"/>
                  </a:lnTo>
                  <a:lnTo>
                    <a:pt x="18970" y="1101359"/>
                  </a:lnTo>
                  <a:lnTo>
                    <a:pt x="24699" y="1109918"/>
                  </a:lnTo>
                  <a:lnTo>
                    <a:pt x="26797" y="1120394"/>
                  </a:lnTo>
                  <a:lnTo>
                    <a:pt x="24699" y="1130796"/>
                  </a:lnTo>
                  <a:lnTo>
                    <a:pt x="18970" y="1139317"/>
                  </a:lnTo>
                  <a:lnTo>
                    <a:pt x="10455" y="1145075"/>
                  </a:lnTo>
                  <a:lnTo>
                    <a:pt x="0" y="1147191"/>
                  </a:lnTo>
                  <a:lnTo>
                    <a:pt x="53721" y="1147191"/>
                  </a:lnTo>
                  <a:lnTo>
                    <a:pt x="49506" y="1168122"/>
                  </a:lnTo>
                  <a:lnTo>
                    <a:pt x="38004" y="1185195"/>
                  </a:lnTo>
                  <a:lnTo>
                    <a:pt x="20931" y="1196697"/>
                  </a:lnTo>
                  <a:lnTo>
                    <a:pt x="0" y="1200912"/>
                  </a:lnTo>
                  <a:lnTo>
                    <a:pt x="644651" y="1200912"/>
                  </a:lnTo>
                  <a:lnTo>
                    <a:pt x="665583" y="1196697"/>
                  </a:lnTo>
                  <a:lnTo>
                    <a:pt x="682656" y="1185195"/>
                  </a:lnTo>
                  <a:lnTo>
                    <a:pt x="694158" y="1168122"/>
                  </a:lnTo>
                  <a:lnTo>
                    <a:pt x="698373" y="1147191"/>
                  </a:lnTo>
                  <a:lnTo>
                    <a:pt x="698373" y="107442"/>
                  </a:lnTo>
                  <a:lnTo>
                    <a:pt x="107442" y="107442"/>
                  </a:lnTo>
                  <a:lnTo>
                    <a:pt x="96966" y="105324"/>
                  </a:lnTo>
                  <a:lnTo>
                    <a:pt x="88407" y="99552"/>
                  </a:lnTo>
                  <a:lnTo>
                    <a:pt x="82635" y="90993"/>
                  </a:lnTo>
                  <a:lnTo>
                    <a:pt x="80518" y="80518"/>
                  </a:lnTo>
                  <a:lnTo>
                    <a:pt x="82635" y="70115"/>
                  </a:lnTo>
                  <a:lnTo>
                    <a:pt x="88407" y="61595"/>
                  </a:lnTo>
                  <a:lnTo>
                    <a:pt x="96966" y="55836"/>
                  </a:lnTo>
                  <a:lnTo>
                    <a:pt x="107442" y="53721"/>
                  </a:lnTo>
                  <a:lnTo>
                    <a:pt x="805815" y="53721"/>
                  </a:lnTo>
                  <a:lnTo>
                    <a:pt x="801600" y="32789"/>
                  </a:lnTo>
                  <a:lnTo>
                    <a:pt x="790098" y="15716"/>
                  </a:lnTo>
                  <a:lnTo>
                    <a:pt x="773025" y="4214"/>
                  </a:lnTo>
                  <a:lnTo>
                    <a:pt x="752094" y="0"/>
                  </a:lnTo>
                  <a:close/>
                </a:path>
                <a:path w="805815" h="1201420">
                  <a:moveTo>
                    <a:pt x="805815" y="53721"/>
                  </a:moveTo>
                  <a:lnTo>
                    <a:pt x="161163" y="53721"/>
                  </a:lnTo>
                  <a:lnTo>
                    <a:pt x="156948" y="74652"/>
                  </a:lnTo>
                  <a:lnTo>
                    <a:pt x="145446" y="91725"/>
                  </a:lnTo>
                  <a:lnTo>
                    <a:pt x="128373" y="103227"/>
                  </a:lnTo>
                  <a:lnTo>
                    <a:pt x="107442" y="107442"/>
                  </a:lnTo>
                  <a:lnTo>
                    <a:pt x="752094" y="107442"/>
                  </a:lnTo>
                  <a:lnTo>
                    <a:pt x="773025" y="103227"/>
                  </a:lnTo>
                  <a:lnTo>
                    <a:pt x="790098" y="91725"/>
                  </a:lnTo>
                  <a:lnTo>
                    <a:pt x="801600" y="74652"/>
                  </a:lnTo>
                  <a:lnTo>
                    <a:pt x="805815" y="5372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373105" y="54483"/>
              <a:ext cx="215265" cy="1147445"/>
            </a:xfrm>
            <a:custGeom>
              <a:avLst/>
              <a:gdLst/>
              <a:ahLst/>
              <a:cxnLst/>
              <a:rect l="l" t="t" r="r" b="b"/>
              <a:pathLst>
                <a:path w="215265" h="1147445">
                  <a:moveTo>
                    <a:pt x="214884" y="0"/>
                  </a:moveTo>
                  <a:lnTo>
                    <a:pt x="161163" y="0"/>
                  </a:lnTo>
                  <a:lnTo>
                    <a:pt x="150687" y="2115"/>
                  </a:lnTo>
                  <a:lnTo>
                    <a:pt x="142128" y="7874"/>
                  </a:lnTo>
                  <a:lnTo>
                    <a:pt x="136356" y="16394"/>
                  </a:lnTo>
                  <a:lnTo>
                    <a:pt x="134239" y="26797"/>
                  </a:lnTo>
                  <a:lnTo>
                    <a:pt x="136356" y="37272"/>
                  </a:lnTo>
                  <a:lnTo>
                    <a:pt x="142128" y="45831"/>
                  </a:lnTo>
                  <a:lnTo>
                    <a:pt x="150687" y="51603"/>
                  </a:lnTo>
                  <a:lnTo>
                    <a:pt x="161163" y="53721"/>
                  </a:lnTo>
                  <a:lnTo>
                    <a:pt x="182094" y="49506"/>
                  </a:lnTo>
                  <a:lnTo>
                    <a:pt x="199167" y="38004"/>
                  </a:lnTo>
                  <a:lnTo>
                    <a:pt x="210669" y="20931"/>
                  </a:lnTo>
                  <a:lnTo>
                    <a:pt x="214884" y="0"/>
                  </a:lnTo>
                  <a:close/>
                </a:path>
                <a:path w="215265" h="1147445">
                  <a:moveTo>
                    <a:pt x="53721" y="1039749"/>
                  </a:moveTo>
                  <a:lnTo>
                    <a:pt x="32789" y="1043963"/>
                  </a:lnTo>
                  <a:lnTo>
                    <a:pt x="15716" y="1055465"/>
                  </a:lnTo>
                  <a:lnTo>
                    <a:pt x="4214" y="1072538"/>
                  </a:lnTo>
                  <a:lnTo>
                    <a:pt x="0" y="1093470"/>
                  </a:lnTo>
                  <a:lnTo>
                    <a:pt x="4214" y="1114401"/>
                  </a:lnTo>
                  <a:lnTo>
                    <a:pt x="15716" y="1131474"/>
                  </a:lnTo>
                  <a:lnTo>
                    <a:pt x="32789" y="1142976"/>
                  </a:lnTo>
                  <a:lnTo>
                    <a:pt x="53721" y="1147191"/>
                  </a:lnTo>
                  <a:lnTo>
                    <a:pt x="74652" y="1142976"/>
                  </a:lnTo>
                  <a:lnTo>
                    <a:pt x="91725" y="1131474"/>
                  </a:lnTo>
                  <a:lnTo>
                    <a:pt x="103227" y="1114401"/>
                  </a:lnTo>
                  <a:lnTo>
                    <a:pt x="107442" y="1093470"/>
                  </a:lnTo>
                  <a:lnTo>
                    <a:pt x="53721" y="1093470"/>
                  </a:lnTo>
                  <a:lnTo>
                    <a:pt x="64196" y="1091354"/>
                  </a:lnTo>
                  <a:lnTo>
                    <a:pt x="72755" y="1085596"/>
                  </a:lnTo>
                  <a:lnTo>
                    <a:pt x="78527" y="1077075"/>
                  </a:lnTo>
                  <a:lnTo>
                    <a:pt x="80645" y="1066673"/>
                  </a:lnTo>
                  <a:lnTo>
                    <a:pt x="78527" y="1056197"/>
                  </a:lnTo>
                  <a:lnTo>
                    <a:pt x="72755" y="1047638"/>
                  </a:lnTo>
                  <a:lnTo>
                    <a:pt x="64196" y="1041866"/>
                  </a:lnTo>
                  <a:lnTo>
                    <a:pt x="53721" y="1039749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373105" y="761"/>
              <a:ext cx="859790" cy="1201420"/>
            </a:xfrm>
            <a:custGeom>
              <a:avLst/>
              <a:gdLst/>
              <a:ahLst/>
              <a:cxnLst/>
              <a:rect l="l" t="t" r="r" b="b"/>
              <a:pathLst>
                <a:path w="859790" h="1201420">
                  <a:moveTo>
                    <a:pt x="107442" y="1093470"/>
                  </a:moveTo>
                  <a:lnTo>
                    <a:pt x="107442" y="53721"/>
                  </a:lnTo>
                  <a:lnTo>
                    <a:pt x="111656" y="32789"/>
                  </a:lnTo>
                  <a:lnTo>
                    <a:pt x="123158" y="15716"/>
                  </a:lnTo>
                  <a:lnTo>
                    <a:pt x="140231" y="4214"/>
                  </a:lnTo>
                  <a:lnTo>
                    <a:pt x="161163" y="0"/>
                  </a:lnTo>
                  <a:lnTo>
                    <a:pt x="805815" y="0"/>
                  </a:lnTo>
                  <a:lnTo>
                    <a:pt x="826746" y="4214"/>
                  </a:lnTo>
                  <a:lnTo>
                    <a:pt x="843819" y="15716"/>
                  </a:lnTo>
                  <a:lnTo>
                    <a:pt x="855321" y="32789"/>
                  </a:lnTo>
                  <a:lnTo>
                    <a:pt x="859536" y="53721"/>
                  </a:lnTo>
                  <a:lnTo>
                    <a:pt x="855321" y="74652"/>
                  </a:lnTo>
                  <a:lnTo>
                    <a:pt x="843819" y="91725"/>
                  </a:lnTo>
                  <a:lnTo>
                    <a:pt x="826746" y="103227"/>
                  </a:lnTo>
                  <a:lnTo>
                    <a:pt x="805815" y="107442"/>
                  </a:lnTo>
                  <a:lnTo>
                    <a:pt x="752094" y="107442"/>
                  </a:lnTo>
                  <a:lnTo>
                    <a:pt x="752094" y="1147191"/>
                  </a:lnTo>
                  <a:lnTo>
                    <a:pt x="747879" y="1168122"/>
                  </a:lnTo>
                  <a:lnTo>
                    <a:pt x="736377" y="1185195"/>
                  </a:lnTo>
                  <a:lnTo>
                    <a:pt x="719304" y="1196697"/>
                  </a:lnTo>
                  <a:lnTo>
                    <a:pt x="698373" y="1200912"/>
                  </a:lnTo>
                  <a:lnTo>
                    <a:pt x="53721" y="1200912"/>
                  </a:lnTo>
                  <a:lnTo>
                    <a:pt x="32789" y="1196697"/>
                  </a:lnTo>
                  <a:lnTo>
                    <a:pt x="15716" y="1185195"/>
                  </a:lnTo>
                  <a:lnTo>
                    <a:pt x="4214" y="1168122"/>
                  </a:lnTo>
                  <a:lnTo>
                    <a:pt x="0" y="1147191"/>
                  </a:lnTo>
                  <a:lnTo>
                    <a:pt x="4214" y="1126259"/>
                  </a:lnTo>
                  <a:lnTo>
                    <a:pt x="15716" y="1109186"/>
                  </a:lnTo>
                  <a:lnTo>
                    <a:pt x="32789" y="1097684"/>
                  </a:lnTo>
                  <a:lnTo>
                    <a:pt x="53721" y="1093470"/>
                  </a:lnTo>
                  <a:lnTo>
                    <a:pt x="107442" y="1093470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97438" y="-9144"/>
              <a:ext cx="100456" cy="12725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534269" y="1082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59093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6921" y="1084325"/>
              <a:ext cx="73532" cy="12725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817609" y="6298967"/>
            <a:ext cx="3120390" cy="244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0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4215" y="217931"/>
            <a:ext cx="1612392" cy="594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016" y="4549140"/>
            <a:ext cx="2945892" cy="357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611" y="5739384"/>
            <a:ext cx="3253740" cy="443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5959" y="4998720"/>
            <a:ext cx="1362455" cy="5943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59" y="5317235"/>
            <a:ext cx="8032242" cy="10782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3437" y="5577027"/>
            <a:ext cx="7030084" cy="4826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μεγαλύτερο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ποσοστό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Κέντρων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συστεγάζεται</a:t>
            </a:r>
            <a:r>
              <a:rPr sz="1600" spc="-4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με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Κοινωνική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Υπηρεσία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ή</a:t>
            </a:r>
            <a:r>
              <a:rPr lang="el-GR" altLang="" sz="1600" dirty="0">
                <a:latin typeface="Bahnschrift" panose="020B0502040204020203"/>
                <a:cs typeface="Bahnschrift" panose="020B0502040204020203"/>
              </a:rPr>
              <a:t>/και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Κοινωνικές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Δομές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59" y="4079747"/>
            <a:ext cx="8032242" cy="14698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3437" y="4291965"/>
            <a:ext cx="7284084" cy="480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Ο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μέσος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όρος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εγγεγραμμένος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στο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Μητρώο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είναι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2042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άτομα,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ενώ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εξυπηρετούνται</a:t>
            </a:r>
            <a:r>
              <a:rPr lang="el-GR" altLang=""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ημερησίως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13</a:t>
            </a:r>
            <a:r>
              <a:rPr sz="1600" spc="-5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άτομα.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459" y="2740151"/>
            <a:ext cx="8032242" cy="15567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3437" y="3089910"/>
            <a:ext cx="7424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Στα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Κέντρα</a:t>
            </a:r>
            <a:r>
              <a:rPr sz="1600" spc="-4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εξυπηρετούνται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σε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ποσοστό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60%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άνδρες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και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40%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γυναίκες.</a:t>
            </a:r>
            <a:endParaRPr sz="1600">
              <a:latin typeface="Bahnschrift" panose="020B0502040204020203"/>
              <a:cs typeface="Bahnschrift" panose="020B0502040204020203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459" y="1345691"/>
            <a:ext cx="8032242" cy="15811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3437" y="1565224"/>
            <a:ext cx="7633970" cy="473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95"/>
              </a:spcBef>
            </a:pPr>
            <a:r>
              <a:rPr sz="1600" dirty="0">
                <a:latin typeface="Bahnschrift" panose="020B0502040204020203"/>
                <a:cs typeface="Bahnschrift" panose="020B0502040204020203"/>
              </a:rPr>
              <a:t>Το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μεγαλύτερο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ποσοστό</a:t>
            </a:r>
            <a:r>
              <a:rPr sz="1600" spc="-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των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ερωτηθέντων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εργάζονται</a:t>
            </a:r>
            <a:r>
              <a:rPr sz="1600" spc="-2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στα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Κέντρα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10" dirty="0">
                <a:latin typeface="Bahnschrift" panose="020B0502040204020203"/>
                <a:cs typeface="Bahnschrift" panose="020B0502040204020203"/>
              </a:rPr>
              <a:t>Κοινότητας</a:t>
            </a:r>
            <a:r>
              <a:rPr sz="1600" spc="-1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πάνω</a:t>
            </a:r>
            <a:r>
              <a:rPr lang="el-GR" altLang="" sz="1600" spc="-2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από</a:t>
            </a:r>
            <a:r>
              <a:rPr sz="1600" spc="-35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τρία</a:t>
            </a:r>
            <a:r>
              <a:rPr lang="el-GR" altLang="" sz="160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dirty="0">
                <a:latin typeface="Bahnschrift" panose="020B0502040204020203"/>
                <a:cs typeface="Bahnschrift" panose="020B0502040204020203"/>
              </a:rPr>
              <a:t>(3)</a:t>
            </a:r>
            <a:r>
              <a:rPr sz="1600" spc="-30" dirty="0">
                <a:latin typeface="Bahnschrift" panose="020B0502040204020203"/>
                <a:cs typeface="Bahnschrift" panose="020B0502040204020203"/>
              </a:rPr>
              <a:t> </a:t>
            </a:r>
            <a:r>
              <a:rPr sz="1600" spc="-20" dirty="0">
                <a:latin typeface="Bahnschrift" panose="020B0502040204020203"/>
                <a:cs typeface="Bahnschrift" panose="020B0502040204020203"/>
              </a:rPr>
              <a:t>έτη</a:t>
            </a:r>
            <a:r>
              <a:rPr sz="2000" spc="-20" dirty="0">
                <a:latin typeface="Bahnschrift" panose="020B0502040204020203"/>
                <a:cs typeface="Bahnschrift" panose="020B0502040204020203"/>
              </a:rPr>
              <a:t>.</a:t>
            </a:r>
            <a:endParaRPr sz="2000">
              <a:latin typeface="Bahnschrift" panose="020B0502040204020203"/>
              <a:cs typeface="Bahnschrift" panose="020B0502040204020203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785" rIns="0" bIns="0" rtlCol="0">
            <a:spAutoFit/>
          </a:bodyPr>
          <a:lstStyle/>
          <a:p>
            <a:pPr marL="7956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Γενικά</a:t>
            </a:r>
            <a:r>
              <a:rPr sz="2800" spc="-80" dirty="0"/>
              <a:t> </a:t>
            </a:r>
            <a:r>
              <a:rPr sz="2800" spc="-10" dirty="0"/>
              <a:t>Στοιχεία</a:t>
            </a:r>
            <a:r>
              <a:rPr sz="2800" spc="-75" dirty="0"/>
              <a:t> </a:t>
            </a:r>
            <a:r>
              <a:rPr sz="2800" dirty="0"/>
              <a:t>των</a:t>
            </a:r>
            <a:r>
              <a:rPr sz="2800" spc="-45" dirty="0"/>
              <a:t> </a:t>
            </a:r>
            <a:r>
              <a:rPr sz="2800" dirty="0"/>
              <a:t>Κέντρων</a:t>
            </a:r>
            <a:r>
              <a:rPr sz="2800" spc="-75" dirty="0"/>
              <a:t> </a:t>
            </a:r>
            <a:r>
              <a:rPr sz="2800" spc="-10" dirty="0"/>
              <a:t>Κοινότητας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10267188" y="-9144"/>
            <a:ext cx="1016635" cy="1262380"/>
            <a:chOff x="10267188" y="-9144"/>
            <a:chExt cx="1016635" cy="1262380"/>
          </a:xfrm>
        </p:grpSpPr>
        <p:sp>
          <p:nvSpPr>
            <p:cNvPr id="16" name="object 16"/>
            <p:cNvSpPr/>
            <p:nvPr/>
          </p:nvSpPr>
          <p:spPr>
            <a:xfrm>
              <a:off x="10339324" y="761"/>
              <a:ext cx="934719" cy="1242060"/>
            </a:xfrm>
            <a:custGeom>
              <a:avLst/>
              <a:gdLst/>
              <a:ahLst/>
              <a:cxnLst/>
              <a:rect l="l" t="t" r="r" b="b"/>
              <a:pathLst>
                <a:path w="934720" h="1242060">
                  <a:moveTo>
                    <a:pt x="872108" y="0"/>
                  </a:moveTo>
                  <a:lnTo>
                    <a:pt x="124586" y="0"/>
                  </a:lnTo>
                  <a:lnTo>
                    <a:pt x="100397" y="4901"/>
                  </a:lnTo>
                  <a:lnTo>
                    <a:pt x="80613" y="18256"/>
                  </a:lnTo>
                  <a:lnTo>
                    <a:pt x="67258" y="38040"/>
                  </a:lnTo>
                  <a:lnTo>
                    <a:pt x="62356" y="62230"/>
                  </a:lnTo>
                  <a:lnTo>
                    <a:pt x="62356" y="1117473"/>
                  </a:lnTo>
                  <a:lnTo>
                    <a:pt x="0" y="1117473"/>
                  </a:lnTo>
                  <a:lnTo>
                    <a:pt x="12168" y="1119923"/>
                  </a:lnTo>
                  <a:lnTo>
                    <a:pt x="22098" y="1126601"/>
                  </a:lnTo>
                  <a:lnTo>
                    <a:pt x="28789" y="1136493"/>
                  </a:lnTo>
                  <a:lnTo>
                    <a:pt x="31242" y="1148588"/>
                  </a:lnTo>
                  <a:lnTo>
                    <a:pt x="28789" y="1160756"/>
                  </a:lnTo>
                  <a:lnTo>
                    <a:pt x="22098" y="1170686"/>
                  </a:lnTo>
                  <a:lnTo>
                    <a:pt x="12168" y="1177377"/>
                  </a:lnTo>
                  <a:lnTo>
                    <a:pt x="0" y="1179830"/>
                  </a:lnTo>
                  <a:lnTo>
                    <a:pt x="62356" y="1179830"/>
                  </a:lnTo>
                  <a:lnTo>
                    <a:pt x="57453" y="1204019"/>
                  </a:lnTo>
                  <a:lnTo>
                    <a:pt x="44084" y="1223803"/>
                  </a:lnTo>
                  <a:lnTo>
                    <a:pt x="24262" y="1237158"/>
                  </a:lnTo>
                  <a:lnTo>
                    <a:pt x="0" y="1242060"/>
                  </a:lnTo>
                  <a:lnTo>
                    <a:pt x="747649" y="1242060"/>
                  </a:lnTo>
                  <a:lnTo>
                    <a:pt x="771838" y="1237158"/>
                  </a:lnTo>
                  <a:lnTo>
                    <a:pt x="791622" y="1223803"/>
                  </a:lnTo>
                  <a:lnTo>
                    <a:pt x="804977" y="1204019"/>
                  </a:lnTo>
                  <a:lnTo>
                    <a:pt x="809878" y="1179830"/>
                  </a:lnTo>
                  <a:lnTo>
                    <a:pt x="809878" y="124587"/>
                  </a:lnTo>
                  <a:lnTo>
                    <a:pt x="124714" y="124587"/>
                  </a:lnTo>
                  <a:lnTo>
                    <a:pt x="112545" y="122136"/>
                  </a:lnTo>
                  <a:lnTo>
                    <a:pt x="102616" y="115458"/>
                  </a:lnTo>
                  <a:lnTo>
                    <a:pt x="95924" y="105566"/>
                  </a:lnTo>
                  <a:lnTo>
                    <a:pt x="93472" y="93472"/>
                  </a:lnTo>
                  <a:lnTo>
                    <a:pt x="95924" y="81303"/>
                  </a:lnTo>
                  <a:lnTo>
                    <a:pt x="102616" y="71374"/>
                  </a:lnTo>
                  <a:lnTo>
                    <a:pt x="112545" y="64682"/>
                  </a:lnTo>
                  <a:lnTo>
                    <a:pt x="124714" y="62230"/>
                  </a:lnTo>
                  <a:lnTo>
                    <a:pt x="934466" y="62230"/>
                  </a:lnTo>
                  <a:lnTo>
                    <a:pt x="929562" y="38040"/>
                  </a:lnTo>
                  <a:lnTo>
                    <a:pt x="916193" y="18256"/>
                  </a:lnTo>
                  <a:lnTo>
                    <a:pt x="896371" y="4901"/>
                  </a:lnTo>
                  <a:lnTo>
                    <a:pt x="872108" y="0"/>
                  </a:lnTo>
                  <a:close/>
                </a:path>
                <a:path w="934720" h="1242060">
                  <a:moveTo>
                    <a:pt x="934466" y="62230"/>
                  </a:moveTo>
                  <a:lnTo>
                    <a:pt x="186944" y="62230"/>
                  </a:lnTo>
                  <a:lnTo>
                    <a:pt x="182042" y="86492"/>
                  </a:lnTo>
                  <a:lnTo>
                    <a:pt x="168687" y="106314"/>
                  </a:lnTo>
                  <a:lnTo>
                    <a:pt x="148903" y="119683"/>
                  </a:lnTo>
                  <a:lnTo>
                    <a:pt x="124714" y="124587"/>
                  </a:lnTo>
                  <a:lnTo>
                    <a:pt x="872108" y="124587"/>
                  </a:lnTo>
                  <a:lnTo>
                    <a:pt x="896371" y="119683"/>
                  </a:lnTo>
                  <a:lnTo>
                    <a:pt x="916193" y="106314"/>
                  </a:lnTo>
                  <a:lnTo>
                    <a:pt x="929562" y="86492"/>
                  </a:lnTo>
                  <a:lnTo>
                    <a:pt x="934466" y="622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77094" y="62991"/>
              <a:ext cx="249554" cy="1179830"/>
            </a:xfrm>
            <a:custGeom>
              <a:avLst/>
              <a:gdLst/>
              <a:ahLst/>
              <a:cxnLst/>
              <a:rect l="l" t="t" r="r" b="b"/>
              <a:pathLst>
                <a:path w="249554" h="1179830">
                  <a:moveTo>
                    <a:pt x="249174" y="0"/>
                  </a:moveTo>
                  <a:lnTo>
                    <a:pt x="186944" y="0"/>
                  </a:lnTo>
                  <a:lnTo>
                    <a:pt x="174775" y="2452"/>
                  </a:lnTo>
                  <a:lnTo>
                    <a:pt x="164846" y="9143"/>
                  </a:lnTo>
                  <a:lnTo>
                    <a:pt x="158154" y="19073"/>
                  </a:lnTo>
                  <a:lnTo>
                    <a:pt x="155701" y="31241"/>
                  </a:lnTo>
                  <a:lnTo>
                    <a:pt x="158154" y="43336"/>
                  </a:lnTo>
                  <a:lnTo>
                    <a:pt x="164846" y="53228"/>
                  </a:lnTo>
                  <a:lnTo>
                    <a:pt x="174775" y="59906"/>
                  </a:lnTo>
                  <a:lnTo>
                    <a:pt x="186944" y="62356"/>
                  </a:lnTo>
                  <a:lnTo>
                    <a:pt x="211133" y="57453"/>
                  </a:lnTo>
                  <a:lnTo>
                    <a:pt x="230917" y="44084"/>
                  </a:lnTo>
                  <a:lnTo>
                    <a:pt x="244272" y="24262"/>
                  </a:lnTo>
                  <a:lnTo>
                    <a:pt x="249174" y="0"/>
                  </a:lnTo>
                  <a:close/>
                </a:path>
                <a:path w="249554" h="1179830">
                  <a:moveTo>
                    <a:pt x="62229" y="1055242"/>
                  </a:moveTo>
                  <a:lnTo>
                    <a:pt x="38040" y="1060146"/>
                  </a:lnTo>
                  <a:lnTo>
                    <a:pt x="18256" y="1073515"/>
                  </a:lnTo>
                  <a:lnTo>
                    <a:pt x="4901" y="1093337"/>
                  </a:lnTo>
                  <a:lnTo>
                    <a:pt x="0" y="1117599"/>
                  </a:lnTo>
                  <a:lnTo>
                    <a:pt x="4901" y="1141789"/>
                  </a:lnTo>
                  <a:lnTo>
                    <a:pt x="18256" y="1161573"/>
                  </a:lnTo>
                  <a:lnTo>
                    <a:pt x="38040" y="1174928"/>
                  </a:lnTo>
                  <a:lnTo>
                    <a:pt x="62229" y="1179829"/>
                  </a:lnTo>
                  <a:lnTo>
                    <a:pt x="86492" y="1174928"/>
                  </a:lnTo>
                  <a:lnTo>
                    <a:pt x="106314" y="1161573"/>
                  </a:lnTo>
                  <a:lnTo>
                    <a:pt x="119683" y="1141789"/>
                  </a:lnTo>
                  <a:lnTo>
                    <a:pt x="124586" y="1117599"/>
                  </a:lnTo>
                  <a:lnTo>
                    <a:pt x="62229" y="1117599"/>
                  </a:lnTo>
                  <a:lnTo>
                    <a:pt x="74398" y="1115147"/>
                  </a:lnTo>
                  <a:lnTo>
                    <a:pt x="84327" y="1108455"/>
                  </a:lnTo>
                  <a:lnTo>
                    <a:pt x="91019" y="1098526"/>
                  </a:lnTo>
                  <a:lnTo>
                    <a:pt x="93472" y="1086357"/>
                  </a:lnTo>
                  <a:lnTo>
                    <a:pt x="91019" y="1074263"/>
                  </a:lnTo>
                  <a:lnTo>
                    <a:pt x="84327" y="1064371"/>
                  </a:lnTo>
                  <a:lnTo>
                    <a:pt x="74398" y="1057693"/>
                  </a:lnTo>
                  <a:lnTo>
                    <a:pt x="62229" y="1055242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277094" y="761"/>
              <a:ext cx="996950" cy="1242060"/>
            </a:xfrm>
            <a:custGeom>
              <a:avLst/>
              <a:gdLst/>
              <a:ahLst/>
              <a:cxnLst/>
              <a:rect l="l" t="t" r="r" b="b"/>
              <a:pathLst>
                <a:path w="996950" h="1242060">
                  <a:moveTo>
                    <a:pt x="124586" y="1117473"/>
                  </a:moveTo>
                  <a:lnTo>
                    <a:pt x="124586" y="62230"/>
                  </a:lnTo>
                  <a:lnTo>
                    <a:pt x="129488" y="38040"/>
                  </a:lnTo>
                  <a:lnTo>
                    <a:pt x="142843" y="18256"/>
                  </a:lnTo>
                  <a:lnTo>
                    <a:pt x="162627" y="4901"/>
                  </a:lnTo>
                  <a:lnTo>
                    <a:pt x="186816" y="0"/>
                  </a:lnTo>
                  <a:lnTo>
                    <a:pt x="934338" y="0"/>
                  </a:lnTo>
                  <a:lnTo>
                    <a:pt x="958601" y="4901"/>
                  </a:lnTo>
                  <a:lnTo>
                    <a:pt x="978423" y="18256"/>
                  </a:lnTo>
                  <a:lnTo>
                    <a:pt x="991792" y="38040"/>
                  </a:lnTo>
                  <a:lnTo>
                    <a:pt x="996696" y="62230"/>
                  </a:lnTo>
                  <a:lnTo>
                    <a:pt x="991792" y="86492"/>
                  </a:lnTo>
                  <a:lnTo>
                    <a:pt x="978423" y="106314"/>
                  </a:lnTo>
                  <a:lnTo>
                    <a:pt x="958601" y="119683"/>
                  </a:lnTo>
                  <a:lnTo>
                    <a:pt x="934338" y="124587"/>
                  </a:lnTo>
                  <a:lnTo>
                    <a:pt x="872108" y="124587"/>
                  </a:lnTo>
                  <a:lnTo>
                    <a:pt x="872108" y="1179830"/>
                  </a:lnTo>
                  <a:lnTo>
                    <a:pt x="867207" y="1204019"/>
                  </a:lnTo>
                  <a:lnTo>
                    <a:pt x="853852" y="1223803"/>
                  </a:lnTo>
                  <a:lnTo>
                    <a:pt x="834068" y="1237158"/>
                  </a:lnTo>
                  <a:lnTo>
                    <a:pt x="809878" y="1242060"/>
                  </a:lnTo>
                  <a:lnTo>
                    <a:pt x="62229" y="1242060"/>
                  </a:lnTo>
                  <a:lnTo>
                    <a:pt x="38040" y="1237158"/>
                  </a:lnTo>
                  <a:lnTo>
                    <a:pt x="18256" y="1223803"/>
                  </a:lnTo>
                  <a:lnTo>
                    <a:pt x="4901" y="1204019"/>
                  </a:lnTo>
                  <a:lnTo>
                    <a:pt x="0" y="1179830"/>
                  </a:lnTo>
                  <a:lnTo>
                    <a:pt x="4901" y="1155567"/>
                  </a:lnTo>
                  <a:lnTo>
                    <a:pt x="18256" y="1135745"/>
                  </a:lnTo>
                  <a:lnTo>
                    <a:pt x="38040" y="1122376"/>
                  </a:lnTo>
                  <a:lnTo>
                    <a:pt x="62229" y="1117473"/>
                  </a:lnTo>
                  <a:lnTo>
                    <a:pt x="124586" y="1117473"/>
                  </a:lnTo>
                  <a:close/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22890" y="-9144"/>
              <a:ext cx="113283" cy="1443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464038" y="125349"/>
              <a:ext cx="685165" cy="0"/>
            </a:xfrm>
            <a:custGeom>
              <a:avLst/>
              <a:gdLst/>
              <a:ahLst/>
              <a:cxnLst/>
              <a:rect l="l" t="t" r="r" b="b"/>
              <a:pathLst>
                <a:path w="685165">
                  <a:moveTo>
                    <a:pt x="68516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9418" y="1108328"/>
              <a:ext cx="82168" cy="14439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817609" y="6298967"/>
            <a:ext cx="3120390" cy="244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Ευρωπαϊκό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3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Κοινωνικό</a:t>
            </a:r>
            <a:r>
              <a:rPr sz="1400" b="1" spc="-2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Ταμείο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(ΕΚΤ</a:t>
            </a:r>
            <a:r>
              <a:rPr sz="1400" b="1" spc="-15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00" dirty="0">
                <a:solidFill>
                  <a:srgbClr val="1F487C"/>
                </a:solidFill>
                <a:latin typeface="Tahoma" panose="020B0604030504040204"/>
                <a:cs typeface="Tahoma" panose="020B0604030504040204"/>
              </a:rPr>
              <a:t>+)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7716</Words>
  <Application>WPS Presentation</Application>
  <PresentationFormat>Προσαρμογή</PresentationFormat>
  <Paragraphs>296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Bahnschrift</vt:lpstr>
      <vt:lpstr>Tahoma</vt:lpstr>
      <vt:lpstr>Calibri Light</vt:lpstr>
      <vt:lpstr>Microsoft Sans Serif</vt:lpstr>
      <vt:lpstr>Microsoft YaHei</vt:lpstr>
      <vt:lpstr>Arial Unicode MS</vt:lpstr>
      <vt:lpstr>Calibri</vt:lpstr>
      <vt:lpstr>Calibri</vt:lpstr>
      <vt:lpstr>Times New Roman</vt:lpstr>
      <vt:lpstr>Office Theme</vt:lpstr>
      <vt:lpstr>Παρουσίαση Αποτελεσμάτων Έρευνας στα Κέντρα Κοινότηταςτης Περιφέρειας Στερεάς Ελλάδας</vt:lpstr>
      <vt:lpstr>Ταυτότητα της έρευνας</vt:lpstr>
      <vt:lpstr>Σκοπός και Στόχοι των Κέντρων Κοινότητας</vt:lpstr>
      <vt:lpstr>Κανονισμός Λειτουργίας και Παρεχόμενες Υπηρεσίες</vt:lpstr>
      <vt:lpstr>Προσωπικό των Κέντρων Κοινότητας</vt:lpstr>
      <vt:lpstr>Χρηματοδότηση και Δικτύωση</vt:lpstr>
      <vt:lpstr>Σκοπός και στόχοι της Έρευνας</vt:lpstr>
      <vt:lpstr>Η πορεία της έρευνας</vt:lpstr>
      <vt:lpstr>Γενικά Στοιχεία των Κέντρων Κοινότητας</vt:lpstr>
      <vt:lpstr>Διαθεσιμότητα και Επάρκεια εγκαταστάσεων</vt:lpstr>
      <vt:lpstr>Στελέχωση και Επάρκεια προσωπικού</vt:lpstr>
      <vt:lpstr>Κατάρτιση - Επιμόρφωση</vt:lpstr>
      <vt:lpstr>Διασύνδεση και Σύμπραξη με άλλους Φορείς</vt:lpstr>
      <vt:lpstr>Βασικές Παρεχόμενες Υπηρεσίες</vt:lpstr>
      <vt:lpstr>Προβλήματα στη παροχή Υπηρεσιών</vt:lpstr>
      <vt:lpstr>Χάρτης των Κέντρων Κοινότητας</vt:lpstr>
      <vt:lpstr>Προτάσεις για τη βελτίωση της λειτουργίας των Κέντρων Κοινότητας</vt:lpstr>
      <vt:lpstr>Στοιχεία Επικοινωνίας</vt:lpstr>
      <vt:lpstr>Ευχαριστούμε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Αποτελεσμάτων Έρευνας στα Κέντρα Κοινότηταςτης Περιφέρειας Στερεάς Ελλάδας</dc:title>
  <dc:creator>User</dc:creator>
  <cp:lastModifiedBy>HP9</cp:lastModifiedBy>
  <cp:revision>7</cp:revision>
  <dcterms:created xsi:type="dcterms:W3CDTF">2025-10-01T09:56:00Z</dcterms:created>
  <dcterms:modified xsi:type="dcterms:W3CDTF">2026-06-22T13:52:13Z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2025-03-17T06:00:00Z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2025-03-17T06:00:00Z</vt:filetime>
  </property>
  <property fmtid="{D5CDD505-2E9C-101B-9397-08002B2CF9AE}" pid="6" name="ICV">
    <vt:lpwstr>5DB9E608E3004B77B9E67B645E3F8D44_12</vt:lpwstr>
  </property>
  <property fmtid="{D5CDD505-2E9C-101B-9397-08002B2CF9AE}" pid="7" name="KSOProductBuildVer">
    <vt:lpwstr>1033-12.1.0.26880</vt:lpwstr>
  </property>
</Properties>
</file>