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2" r:id="rId18"/>
  </p:sldIdLst>
  <p:sldSz cx="12192000" cy="6858000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Προσδιορισμός στόχων έρευνας</a:t>
          </a:r>
          <a:endParaRPr lang="el-GR" sz="2000" dirty="0"/>
        </a:p>
      </dgm:t>
    </dgm:pt>
    <dgm:pt modelId="{5FF3AB26-93B9-41E5-BCBB-429278F4ACFD}" cxnId="{0941AE11-1C9E-48B7-87A2-2EF77EF87919}" type="parTrans">
      <dgm:prSet/>
      <dgm:spPr/>
      <dgm:t>
        <a:bodyPr/>
        <a:lstStyle/>
        <a:p>
          <a:endParaRPr lang="el-GR"/>
        </a:p>
      </dgm:t>
    </dgm:pt>
    <dgm:pt modelId="{5BA11943-0F3C-4CE5-B4D8-014DE2D9EF3A}" cxnId="{0941AE11-1C9E-48B7-87A2-2EF77EF87919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0B5AE8F6-EA6B-457A-B8A7-3619A7CD72A6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Προσδιορισμός ερευνητικών ερωτημάτων, στα οποία επιδιώκεται απάντηση μέσω της διεξαχθείσης έρευνας</a:t>
          </a:r>
        </a:p>
      </dgm:t>
    </dgm:pt>
    <dgm:pt modelId="{31DF835E-6F2F-497D-8140-88ACDE7DA5F9}" cxnId="{B10C0F68-89BB-40ED-8E87-C385A1A05D8D}" type="parTrans">
      <dgm:prSet/>
      <dgm:spPr/>
      <dgm:t>
        <a:bodyPr/>
        <a:lstStyle/>
        <a:p>
          <a:endParaRPr lang="el-GR"/>
        </a:p>
      </dgm:t>
    </dgm:pt>
    <dgm:pt modelId="{1FD5F5BC-D7B3-4282-BA6A-F59615766BF6}" cxnId="{B10C0F68-89BB-40ED-8E87-C385A1A05D8D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64A783D4-CC59-44F2-A503-1684839DF979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Επιλογή ατόμων στα οποία θα απευθύνεται η έρευνα</a:t>
          </a:r>
        </a:p>
      </dgm:t>
    </dgm:pt>
    <dgm:pt modelId="{840E43CA-8BEB-4349-A597-12617B889FF1}" cxnId="{8C60F975-204F-45CD-BBBE-159149E7C80B}" type="parTrans">
      <dgm:prSet/>
      <dgm:spPr/>
      <dgm:t>
        <a:bodyPr/>
        <a:lstStyle/>
        <a:p>
          <a:endParaRPr lang="el-GR"/>
        </a:p>
      </dgm:t>
    </dgm:pt>
    <dgm:pt modelId="{C11AB63B-E836-408E-85C7-4C3169BACF4D}" cxnId="{8C60F975-204F-45CD-BBBE-159149E7C80B}" type="sibTrans">
      <dgm:prSet/>
      <dgm:spPr/>
      <dgm:t>
        <a:bodyPr/>
        <a:lstStyle/>
        <a:p>
          <a:endParaRPr lang="el-GR"/>
        </a:p>
      </dgm:t>
    </dgm:pt>
    <dgm:pt modelId="{95D4FC1C-2D01-41C1-9A76-E993783CD5B3}">
      <dgm:prSet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sz="2000" b="1" dirty="0" smtClean="0"/>
            <a:t>Προσδιορισμός πεδίου έρευνας</a:t>
          </a:r>
        </a:p>
      </dgm:t>
    </dgm:pt>
    <dgm:pt modelId="{64985579-308B-4F17-A9BD-C12807A9BE3A}" cxnId="{2C88E5EB-C818-4C42-BB16-B63A6304590C}" type="parTrans">
      <dgm:prSet/>
      <dgm:spPr/>
      <dgm:t>
        <a:bodyPr/>
        <a:lstStyle/>
        <a:p>
          <a:endParaRPr lang="el-GR"/>
        </a:p>
      </dgm:t>
    </dgm:pt>
    <dgm:pt modelId="{117B9544-5F73-4ECE-AFB0-6A91A7BFCD7D}" cxnId="{2C88E5EB-C818-4C42-BB16-B63A6304590C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067E3529-BECE-4828-9401-98E0B7720B35}" type="pres">
      <dgm:prSet presAssocID="{4391BCFE-C403-4104-BC5C-FC37883D6E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0F82-328F-4AB0-B6B6-545F211B857D}" type="pres">
      <dgm:prSet presAssocID="{4391BCFE-C403-4104-BC5C-FC37883D6E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371C88-F146-4D55-94F4-67BF15CDE48B}" type="pres">
      <dgm:prSet presAssocID="{4391BCFE-C403-4104-BC5C-FC37883D6E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1329D-79D3-4CB2-B4C2-22DFF05F4D19}" type="pres">
      <dgm:prSet presAssocID="{4391BCFE-C403-4104-BC5C-FC37883D6E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4CE06-A155-4567-9F7C-D0A221B2C3DD}" type="pres">
      <dgm:prSet presAssocID="{4391BCFE-C403-4104-BC5C-FC37883D6E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EB94F2-BA38-4A89-9C7A-7B46014ED5E3}" type="pres">
      <dgm:prSet presAssocID="{4391BCFE-C403-4104-BC5C-FC37883D6E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16601-9079-4629-98ED-5A4AD905A33A}" type="pres">
      <dgm:prSet presAssocID="{4391BCFE-C403-4104-BC5C-FC37883D6E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BD096-8650-43C4-B590-8D6B4E276529}" type="pres">
      <dgm:prSet presAssocID="{4391BCFE-C403-4104-BC5C-FC37883D6E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14C65-9DB8-42DE-8187-BF01AF87F2BB}" type="pres">
      <dgm:prSet presAssocID="{4391BCFE-C403-4104-BC5C-FC37883D6E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01ACF-60A2-48C0-9D9D-4DA633E7CEE1}" type="pres">
      <dgm:prSet presAssocID="{4391BCFE-C403-4104-BC5C-FC37883D6E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5EB719-AA3B-4976-B966-827699B610AD}" type="pres">
      <dgm:prSet presAssocID="{4391BCFE-C403-4104-BC5C-FC37883D6E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9B217C4-3618-4D93-87D5-DA441855D3E5}" type="presOf" srcId="{95D4FC1C-2D01-41C1-9A76-E993783CD5B3}" destId="{A6F01ACF-60A2-48C0-9D9D-4DA633E7CEE1}" srcOrd="1" destOrd="0" presId="urn:microsoft.com/office/officeart/2005/8/layout/vProcess5"/>
    <dgm:cxn modelId="{8C60F975-204F-45CD-BBBE-159149E7C80B}" srcId="{4391BCFE-C403-4104-BC5C-FC37883D6EEE}" destId="{64A783D4-CC59-44F2-A503-1684839DF979}" srcOrd="3" destOrd="0" parTransId="{840E43CA-8BEB-4349-A597-12617B889FF1}" sibTransId="{C11AB63B-E836-408E-85C7-4C3169BACF4D}"/>
    <dgm:cxn modelId="{2C88E5EB-C818-4C42-BB16-B63A6304590C}" srcId="{4391BCFE-C403-4104-BC5C-FC37883D6EEE}" destId="{95D4FC1C-2D01-41C1-9A76-E993783CD5B3}" srcOrd="2" destOrd="0" parTransId="{64985579-308B-4F17-A9BD-C12807A9BE3A}" sibTransId="{117B9544-5F73-4ECE-AFB0-6A91A7BFCD7D}"/>
    <dgm:cxn modelId="{51685566-BB6A-493A-801F-21B5FCCCD9A6}" type="presOf" srcId="{6651826E-6A65-4834-A894-F2B71C5E4B60}" destId="{5C2BD096-8650-43C4-B590-8D6B4E276529}" srcOrd="1" destOrd="0" presId="urn:microsoft.com/office/officeart/2005/8/layout/vProcess5"/>
    <dgm:cxn modelId="{376DEAD1-3715-4D3C-9C1F-A8683A338768}" type="presOf" srcId="{5BA11943-0F3C-4CE5-B4D8-014DE2D9EF3A}" destId="{EDE4CE06-A155-4567-9F7C-D0A221B2C3DD}" srcOrd="0" destOrd="0" presId="urn:microsoft.com/office/officeart/2005/8/layout/vProcess5"/>
    <dgm:cxn modelId="{B5ECAEEF-E627-4FE8-B00D-13CE16851CB5}" type="presOf" srcId="{6651826E-6A65-4834-A894-F2B71C5E4B60}" destId="{067E3529-BECE-4828-9401-98E0B7720B35}" srcOrd="0" destOrd="0" presId="urn:microsoft.com/office/officeart/2005/8/layout/vProcess5"/>
    <dgm:cxn modelId="{B10C0F68-89BB-40ED-8E87-C385A1A05D8D}" srcId="{4391BCFE-C403-4104-BC5C-FC37883D6EEE}" destId="{0B5AE8F6-EA6B-457A-B8A7-3619A7CD72A6}" srcOrd="1" destOrd="0" parTransId="{31DF835E-6F2F-497D-8140-88ACDE7DA5F9}" sibTransId="{1FD5F5BC-D7B3-4282-BA6A-F59615766BF6}"/>
    <dgm:cxn modelId="{8FC80198-F701-4963-BD88-E447B4D742F6}" type="presOf" srcId="{117B9544-5F73-4ECE-AFB0-6A91A7BFCD7D}" destId="{67216601-9079-4629-98ED-5A4AD905A33A}" srcOrd="0" destOrd="0" presId="urn:microsoft.com/office/officeart/2005/8/layout/vProcess5"/>
    <dgm:cxn modelId="{EFD5A705-DB63-4DC4-974B-955C5CEAB0B7}" type="presOf" srcId="{64A783D4-CC59-44F2-A503-1684839DF979}" destId="{CC5EB719-AA3B-4976-B966-827699B610AD}" srcOrd="1" destOrd="0" presId="urn:microsoft.com/office/officeart/2005/8/layout/vProcess5"/>
    <dgm:cxn modelId="{E91A8976-D034-4A5D-B886-55101F10A646}" type="presOf" srcId="{64A783D4-CC59-44F2-A503-1684839DF979}" destId="{2381329D-79D3-4CB2-B4C2-22DFF05F4D19}" srcOrd="0" destOrd="0" presId="urn:microsoft.com/office/officeart/2005/8/layout/vProcess5"/>
    <dgm:cxn modelId="{19F6D66F-D88B-4FB3-B430-72E99FC8BB20}" type="presOf" srcId="{4391BCFE-C403-4104-BC5C-FC37883D6EEE}" destId="{8D41483A-0BBD-432D-9945-FE24A38A1086}" srcOrd="0" destOrd="0" presId="urn:microsoft.com/office/officeart/2005/8/layout/vProcess5"/>
    <dgm:cxn modelId="{31976263-C121-4137-B835-C692DF5FB1F4}" type="presOf" srcId="{0B5AE8F6-EA6B-457A-B8A7-3619A7CD72A6}" destId="{91614C65-9DB8-42DE-8187-BF01AF87F2BB}" srcOrd="1" destOrd="0" presId="urn:microsoft.com/office/officeart/2005/8/layout/vProcess5"/>
    <dgm:cxn modelId="{111C2578-1FF6-4351-87CA-3EECC738CB64}" type="presOf" srcId="{1FD5F5BC-D7B3-4282-BA6A-F59615766BF6}" destId="{AAEB94F2-BA38-4A89-9C7A-7B46014ED5E3}" srcOrd="0" destOrd="0" presId="urn:microsoft.com/office/officeart/2005/8/layout/vProcess5"/>
    <dgm:cxn modelId="{0941AE11-1C9E-48B7-87A2-2EF77EF87919}" srcId="{4391BCFE-C403-4104-BC5C-FC37883D6EEE}" destId="{6651826E-6A65-4834-A894-F2B71C5E4B60}" srcOrd="0" destOrd="0" parTransId="{5FF3AB26-93B9-41E5-BCBB-429278F4ACFD}" sibTransId="{5BA11943-0F3C-4CE5-B4D8-014DE2D9EF3A}"/>
    <dgm:cxn modelId="{464C100F-AC4E-4CBC-9F13-A17CD58D6E54}" type="presOf" srcId="{0B5AE8F6-EA6B-457A-B8A7-3619A7CD72A6}" destId="{98820F82-328F-4AB0-B6B6-545F211B857D}" srcOrd="0" destOrd="0" presId="urn:microsoft.com/office/officeart/2005/8/layout/vProcess5"/>
    <dgm:cxn modelId="{89CCED58-A7A5-4531-9B60-6D79E815DD55}" type="presOf" srcId="{95D4FC1C-2D01-41C1-9A76-E993783CD5B3}" destId="{76371C88-F146-4D55-94F4-67BF15CDE48B}" srcOrd="0" destOrd="0" presId="urn:microsoft.com/office/officeart/2005/8/layout/vProcess5"/>
    <dgm:cxn modelId="{1BF66E6F-3315-4495-B116-5D49A26200BC}" type="presParOf" srcId="{8D41483A-0BBD-432D-9945-FE24A38A1086}" destId="{1263F439-FAE7-42C3-AC30-258A28DD6A11}" srcOrd="0" destOrd="0" presId="urn:microsoft.com/office/officeart/2005/8/layout/vProcess5"/>
    <dgm:cxn modelId="{AA4DCF7B-51C3-43D9-9D8A-4BA9FDFFBC3B}" type="presParOf" srcId="{8D41483A-0BBD-432D-9945-FE24A38A1086}" destId="{067E3529-BECE-4828-9401-98E0B7720B35}" srcOrd="1" destOrd="0" presId="urn:microsoft.com/office/officeart/2005/8/layout/vProcess5"/>
    <dgm:cxn modelId="{43B428C7-2087-4794-B836-AD404127656A}" type="presParOf" srcId="{8D41483A-0BBD-432D-9945-FE24A38A1086}" destId="{98820F82-328F-4AB0-B6B6-545F211B857D}" srcOrd="2" destOrd="0" presId="urn:microsoft.com/office/officeart/2005/8/layout/vProcess5"/>
    <dgm:cxn modelId="{8247984D-E4FB-4615-8CF5-755D141BEF00}" type="presParOf" srcId="{8D41483A-0BBD-432D-9945-FE24A38A1086}" destId="{76371C88-F146-4D55-94F4-67BF15CDE48B}" srcOrd="3" destOrd="0" presId="urn:microsoft.com/office/officeart/2005/8/layout/vProcess5"/>
    <dgm:cxn modelId="{352F6297-FF84-4A6F-8BFC-012F1879FDAE}" type="presParOf" srcId="{8D41483A-0BBD-432D-9945-FE24A38A1086}" destId="{2381329D-79D3-4CB2-B4C2-22DFF05F4D19}" srcOrd="4" destOrd="0" presId="urn:microsoft.com/office/officeart/2005/8/layout/vProcess5"/>
    <dgm:cxn modelId="{E7AA13ED-B60A-4EAD-9838-ED2CC06C9019}" type="presParOf" srcId="{8D41483A-0BBD-432D-9945-FE24A38A1086}" destId="{EDE4CE06-A155-4567-9F7C-D0A221B2C3DD}" srcOrd="5" destOrd="0" presId="urn:microsoft.com/office/officeart/2005/8/layout/vProcess5"/>
    <dgm:cxn modelId="{91FF2D62-4C16-4E03-AE25-9C37AB55EC29}" type="presParOf" srcId="{8D41483A-0BBD-432D-9945-FE24A38A1086}" destId="{AAEB94F2-BA38-4A89-9C7A-7B46014ED5E3}" srcOrd="6" destOrd="0" presId="urn:microsoft.com/office/officeart/2005/8/layout/vProcess5"/>
    <dgm:cxn modelId="{EF4CDDDD-303C-492F-BF9E-A003D701EBFA}" type="presParOf" srcId="{8D41483A-0BBD-432D-9945-FE24A38A1086}" destId="{67216601-9079-4629-98ED-5A4AD905A33A}" srcOrd="7" destOrd="0" presId="urn:microsoft.com/office/officeart/2005/8/layout/vProcess5"/>
    <dgm:cxn modelId="{FD14F586-DDD5-4E02-9F93-4EF6596FCC28}" type="presParOf" srcId="{8D41483A-0BBD-432D-9945-FE24A38A1086}" destId="{5C2BD096-8650-43C4-B590-8D6B4E276529}" srcOrd="8" destOrd="0" presId="urn:microsoft.com/office/officeart/2005/8/layout/vProcess5"/>
    <dgm:cxn modelId="{436D82C9-5B1F-407B-AE23-58E7F9D8E30F}" type="presParOf" srcId="{8D41483A-0BBD-432D-9945-FE24A38A1086}" destId="{91614C65-9DB8-42DE-8187-BF01AF87F2BB}" srcOrd="9" destOrd="0" presId="urn:microsoft.com/office/officeart/2005/8/layout/vProcess5"/>
    <dgm:cxn modelId="{7002DE4B-89FD-40D2-9F8D-9E5CD77FCBEC}" type="presParOf" srcId="{8D41483A-0BBD-432D-9945-FE24A38A1086}" destId="{A6F01ACF-60A2-48C0-9D9D-4DA633E7CEE1}" srcOrd="10" destOrd="0" presId="urn:microsoft.com/office/officeart/2005/8/layout/vProcess5"/>
    <dgm:cxn modelId="{376755D9-0917-4C2C-ABE9-1A763B278F75}" type="presParOf" srcId="{8D41483A-0BBD-432D-9945-FE24A38A1086}" destId="{CC5EB719-AA3B-4976-B966-827699B610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C30F77-9E4B-47C9-B773-71ED3711686B}" type="doc">
      <dgm:prSet loTypeId="urn:microsoft.com/office/officeart/2005/8/layout/cycle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28F99CFE-CD5E-48A6-B81A-06E6DB32A7EA}">
      <dgm:prSet phldrT="[Κείμενο]"/>
      <dgm:spPr/>
      <dgm:t>
        <a:bodyPr/>
        <a:lstStyle/>
        <a:p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Αμφίκλειας- Ελάτειας</a:t>
          </a:r>
          <a:endParaRPr lang="el-GR" dirty="0"/>
        </a:p>
      </dgm:t>
    </dgm:pt>
    <dgm:pt modelId="{230EE9EE-519C-4D83-AB64-6F06BFB89503}" cxnId="{81CF9982-482B-41C7-8985-A6C742B918FF}" type="parTrans">
      <dgm:prSet/>
      <dgm:spPr/>
      <dgm:t>
        <a:bodyPr/>
        <a:lstStyle/>
        <a:p>
          <a:endParaRPr lang="el-GR"/>
        </a:p>
      </dgm:t>
    </dgm:pt>
    <dgm:pt modelId="{C96F9009-F541-4585-A58D-92201D6F8A30}" cxnId="{81CF9982-482B-41C7-8985-A6C742B918FF}" type="sibTrans">
      <dgm:prSet/>
      <dgm:spPr/>
      <dgm:t>
        <a:bodyPr/>
        <a:lstStyle/>
        <a:p>
          <a:endParaRPr lang="el-GR" dirty="0"/>
        </a:p>
      </dgm:t>
    </dgm:pt>
    <dgm:pt modelId="{FA90B136-B88A-4814-AD3B-ABAF3A2A9B5F}">
      <dgm:prSet phldrT="[Κείμενο]"/>
      <dgm:spPr/>
      <dgm:t>
        <a:bodyPr/>
        <a:lstStyle/>
        <a:p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Λοκρών</a:t>
          </a:r>
          <a:endParaRPr lang="el-GR" dirty="0"/>
        </a:p>
      </dgm:t>
    </dgm:pt>
    <dgm:pt modelId="{B18EC1B6-9272-4362-A9CA-9637C33F7E4C}" cxnId="{F205A6DA-9244-4EFE-8C27-5C99157ED212}" type="parTrans">
      <dgm:prSet/>
      <dgm:spPr/>
      <dgm:t>
        <a:bodyPr/>
        <a:lstStyle/>
        <a:p>
          <a:endParaRPr lang="el-GR"/>
        </a:p>
      </dgm:t>
    </dgm:pt>
    <dgm:pt modelId="{063AC62E-3D7D-4A56-8676-919BBC2E52DD}" cxnId="{F205A6DA-9244-4EFE-8C27-5C99157ED212}" type="sibTrans">
      <dgm:prSet/>
      <dgm:spPr/>
      <dgm:t>
        <a:bodyPr/>
        <a:lstStyle/>
        <a:p>
          <a:endParaRPr lang="el-GR" dirty="0"/>
        </a:p>
      </dgm:t>
    </dgm:pt>
    <dgm:pt modelId="{798EA159-1FE4-4E5A-9578-E77DEE12267B}">
      <dgm:prSet phldrT="[Κείμενο]"/>
      <dgm:spPr/>
      <dgm:t>
        <a:bodyPr/>
        <a:lstStyle/>
        <a:p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Θηβαίων</a:t>
          </a:r>
          <a:endParaRPr lang="el-GR" dirty="0"/>
        </a:p>
      </dgm:t>
    </dgm:pt>
    <dgm:pt modelId="{15E9C336-FB31-4125-9902-77CBDA95CA85}" cxnId="{EF4399CE-DD1C-4DB0-B76D-D9E012DC5CB0}" type="parTrans">
      <dgm:prSet/>
      <dgm:spPr/>
      <dgm:t>
        <a:bodyPr/>
        <a:lstStyle/>
        <a:p>
          <a:endParaRPr lang="el-GR"/>
        </a:p>
      </dgm:t>
    </dgm:pt>
    <dgm:pt modelId="{F6A27415-D2D7-401A-808D-FC9F1515DD6D}" cxnId="{EF4399CE-DD1C-4DB0-B76D-D9E012DC5CB0}" type="sibTrans">
      <dgm:prSet/>
      <dgm:spPr/>
      <dgm:t>
        <a:bodyPr/>
        <a:lstStyle/>
        <a:p>
          <a:endParaRPr lang="el-GR" dirty="0"/>
        </a:p>
      </dgm:t>
    </dgm:pt>
    <dgm:pt modelId="{859634CF-42B4-43B0-95A1-0D6E4C862A67}">
      <dgm:prSet phldrT="[Κείμενο]"/>
      <dgm:spPr/>
      <dgm:t>
        <a:bodyPr/>
        <a:lstStyle/>
        <a:p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Ορχομενού</a:t>
          </a:r>
          <a:endParaRPr lang="el-GR" dirty="0"/>
        </a:p>
      </dgm:t>
    </dgm:pt>
    <dgm:pt modelId="{3C7FA316-A7BE-4188-9AB4-F8B5369185F8}" cxnId="{A60B6354-4834-4549-8772-062822BF3576}" type="parTrans">
      <dgm:prSet/>
      <dgm:spPr/>
      <dgm:t>
        <a:bodyPr/>
        <a:lstStyle/>
        <a:p>
          <a:endParaRPr lang="el-GR"/>
        </a:p>
      </dgm:t>
    </dgm:pt>
    <dgm:pt modelId="{584F0205-09F5-4A60-9A28-31317B478CF3}" cxnId="{A60B6354-4834-4549-8772-062822BF3576}" type="sibTrans">
      <dgm:prSet/>
      <dgm:spPr/>
      <dgm:t>
        <a:bodyPr/>
        <a:lstStyle/>
        <a:p>
          <a:endParaRPr lang="el-GR" dirty="0"/>
        </a:p>
      </dgm:t>
    </dgm:pt>
    <dgm:pt modelId="{7F267486-6011-4FF6-8DBB-02EE04FDBCB4}">
      <dgm:prSet phldrT="[Κείμενο]"/>
      <dgm:spPr/>
      <dgm:t>
        <a:bodyPr/>
        <a:lstStyle/>
        <a:p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Δελφών</a:t>
          </a:r>
          <a:endParaRPr lang="el-GR" dirty="0"/>
        </a:p>
      </dgm:t>
    </dgm:pt>
    <dgm:pt modelId="{9CD1B1D5-B320-4008-8AB5-FD76101F2DDF}" cxnId="{077CDA4A-95E2-4BB4-9EE7-0B0097B63111}" type="parTrans">
      <dgm:prSet/>
      <dgm:spPr/>
      <dgm:t>
        <a:bodyPr/>
        <a:lstStyle/>
        <a:p>
          <a:endParaRPr lang="el-GR"/>
        </a:p>
      </dgm:t>
    </dgm:pt>
    <dgm:pt modelId="{3025EF64-82C7-41D7-9566-31EE95C84BDE}" cxnId="{077CDA4A-95E2-4BB4-9EE7-0B0097B63111}" type="sibTrans">
      <dgm:prSet/>
      <dgm:spPr/>
      <dgm:t>
        <a:bodyPr/>
        <a:lstStyle/>
        <a:p>
          <a:endParaRPr lang="el-GR" dirty="0"/>
        </a:p>
      </dgm:t>
    </dgm:pt>
    <dgm:pt modelId="{2743B881-E5E6-4C7A-BC85-83F9E73AC374}" type="pres">
      <dgm:prSet presAssocID="{C8C30F77-9E4B-47C9-B773-71ED37116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7D101EA-89E7-4DAF-8E90-BD8316332940}" type="pres">
      <dgm:prSet presAssocID="{28F99CFE-CD5E-48A6-B81A-06E6DB32A7EA}" presName="node" presStyleLbl="node1" presStyleIdx="0" presStyleCnt="5" custScaleX="136588" custScaleY="1081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3C2688-FC3D-44B6-8A75-EF6716FFD937}" type="pres">
      <dgm:prSet presAssocID="{28F99CFE-CD5E-48A6-B81A-06E6DB32A7EA}" presName="spNode" presStyleCnt="0"/>
      <dgm:spPr/>
    </dgm:pt>
    <dgm:pt modelId="{4B286CA7-E2B2-4092-8FE5-134BEA246E4F}" type="pres">
      <dgm:prSet presAssocID="{C96F9009-F541-4585-A58D-92201D6F8A30}" presName="sibTrans" presStyleLbl="sibTrans1D1" presStyleIdx="0" presStyleCnt="5"/>
      <dgm:spPr/>
      <dgm:t>
        <a:bodyPr/>
        <a:lstStyle/>
        <a:p>
          <a:endParaRPr lang="el-GR"/>
        </a:p>
      </dgm:t>
    </dgm:pt>
    <dgm:pt modelId="{7198FF85-82FB-4BC0-AE26-EAFC8ECFBD04}" type="pres">
      <dgm:prSet presAssocID="{FA90B136-B88A-4814-AD3B-ABAF3A2A9B5F}" presName="node" presStyleLbl="node1" presStyleIdx="1" presStyleCnt="5" custScaleX="137641" custScaleY="112755" custRadScaleRad="102051" custRadScaleInc="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D492E4-F3EB-47E5-968D-1C680D43EA55}" type="pres">
      <dgm:prSet presAssocID="{FA90B136-B88A-4814-AD3B-ABAF3A2A9B5F}" presName="spNode" presStyleCnt="0"/>
      <dgm:spPr/>
    </dgm:pt>
    <dgm:pt modelId="{54D77732-07B3-4D66-80F6-39183C639839}" type="pres">
      <dgm:prSet presAssocID="{063AC62E-3D7D-4A56-8676-919BBC2E52DD}" presName="sibTrans" presStyleLbl="sibTrans1D1" presStyleIdx="1" presStyleCnt="5"/>
      <dgm:spPr/>
      <dgm:t>
        <a:bodyPr/>
        <a:lstStyle/>
        <a:p>
          <a:endParaRPr lang="el-GR"/>
        </a:p>
      </dgm:t>
    </dgm:pt>
    <dgm:pt modelId="{90E1FB23-E6E3-4FE3-9976-061BFC24C9F9}" type="pres">
      <dgm:prSet presAssocID="{859634CF-42B4-43B0-95A1-0D6E4C862A67}" presName="node" presStyleLbl="node1" presStyleIdx="2" presStyleCnt="5" custScaleX="136588" custScaleY="972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BF6BA4-B2B7-4F5D-BCB1-48B827CBCE95}" type="pres">
      <dgm:prSet presAssocID="{859634CF-42B4-43B0-95A1-0D6E4C862A67}" presName="spNode" presStyleCnt="0"/>
      <dgm:spPr/>
    </dgm:pt>
    <dgm:pt modelId="{150EBB89-57ED-4171-84CC-32F92B21BA7E}" type="pres">
      <dgm:prSet presAssocID="{584F0205-09F5-4A60-9A28-31317B478CF3}" presName="sibTrans" presStyleLbl="sibTrans1D1" presStyleIdx="2" presStyleCnt="5"/>
      <dgm:spPr/>
      <dgm:t>
        <a:bodyPr/>
        <a:lstStyle/>
        <a:p>
          <a:endParaRPr lang="el-GR"/>
        </a:p>
      </dgm:t>
    </dgm:pt>
    <dgm:pt modelId="{13CDC4D3-F514-4022-8CBB-5BBF68C4422C}" type="pres">
      <dgm:prSet presAssocID="{798EA159-1FE4-4E5A-9578-E77DEE12267B}" presName="node" presStyleLbl="node1" presStyleIdx="3" presStyleCnt="5" custScaleX="136588" custScaleY="98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22412A-6A96-47F9-8AA2-B8F3C9953936}" type="pres">
      <dgm:prSet presAssocID="{798EA159-1FE4-4E5A-9578-E77DEE12267B}" presName="spNode" presStyleCnt="0"/>
      <dgm:spPr/>
    </dgm:pt>
    <dgm:pt modelId="{7860E6A4-A16F-4B24-B066-5FFAD703816E}" type="pres">
      <dgm:prSet presAssocID="{F6A27415-D2D7-401A-808D-FC9F1515DD6D}" presName="sibTrans" presStyleLbl="sibTrans1D1" presStyleIdx="3" presStyleCnt="5"/>
      <dgm:spPr/>
      <dgm:t>
        <a:bodyPr/>
        <a:lstStyle/>
        <a:p>
          <a:endParaRPr lang="el-GR"/>
        </a:p>
      </dgm:t>
    </dgm:pt>
    <dgm:pt modelId="{438AC465-8CF4-41E7-BD6B-D39086F92A2B}" type="pres">
      <dgm:prSet presAssocID="{7F267486-6011-4FF6-8DBB-02EE04FDBCB4}" presName="node" presStyleLbl="node1" presStyleIdx="4" presStyleCnt="5" custScaleX="136588" custScaleY="1102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487D8C-2F59-4586-9708-445F0076D567}" type="pres">
      <dgm:prSet presAssocID="{7F267486-6011-4FF6-8DBB-02EE04FDBCB4}" presName="spNode" presStyleCnt="0"/>
      <dgm:spPr/>
    </dgm:pt>
    <dgm:pt modelId="{2E2FECA1-1E56-452A-8932-C88BDAA2A815}" type="pres">
      <dgm:prSet presAssocID="{3025EF64-82C7-41D7-9566-31EE95C84BDE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3AF0DD05-9859-41BB-AE24-89AC5DED3ABD}" type="presOf" srcId="{FA90B136-B88A-4814-AD3B-ABAF3A2A9B5F}" destId="{7198FF85-82FB-4BC0-AE26-EAFC8ECFBD04}" srcOrd="0" destOrd="0" presId="urn:microsoft.com/office/officeart/2005/8/layout/cycle5"/>
    <dgm:cxn modelId="{EF4399CE-DD1C-4DB0-B76D-D9E012DC5CB0}" srcId="{C8C30F77-9E4B-47C9-B773-71ED3711686B}" destId="{798EA159-1FE4-4E5A-9578-E77DEE12267B}" srcOrd="3" destOrd="0" parTransId="{15E9C336-FB31-4125-9902-77CBDA95CA85}" sibTransId="{F6A27415-D2D7-401A-808D-FC9F1515DD6D}"/>
    <dgm:cxn modelId="{09B9AF1D-23AD-4239-B9AB-0872ECD59EC4}" type="presOf" srcId="{28F99CFE-CD5E-48A6-B81A-06E6DB32A7EA}" destId="{F7D101EA-89E7-4DAF-8E90-BD8316332940}" srcOrd="0" destOrd="0" presId="urn:microsoft.com/office/officeart/2005/8/layout/cycle5"/>
    <dgm:cxn modelId="{B358FC5A-2196-4521-8622-E563A0B47AF4}" type="presOf" srcId="{798EA159-1FE4-4E5A-9578-E77DEE12267B}" destId="{13CDC4D3-F514-4022-8CBB-5BBF68C4422C}" srcOrd="0" destOrd="0" presId="urn:microsoft.com/office/officeart/2005/8/layout/cycle5"/>
    <dgm:cxn modelId="{077CDA4A-95E2-4BB4-9EE7-0B0097B63111}" srcId="{C8C30F77-9E4B-47C9-B773-71ED3711686B}" destId="{7F267486-6011-4FF6-8DBB-02EE04FDBCB4}" srcOrd="4" destOrd="0" parTransId="{9CD1B1D5-B320-4008-8AB5-FD76101F2DDF}" sibTransId="{3025EF64-82C7-41D7-9566-31EE95C84BDE}"/>
    <dgm:cxn modelId="{2C251C27-5C43-4B54-AE46-452AC9C4B072}" type="presOf" srcId="{C96F9009-F541-4585-A58D-92201D6F8A30}" destId="{4B286CA7-E2B2-4092-8FE5-134BEA246E4F}" srcOrd="0" destOrd="0" presId="urn:microsoft.com/office/officeart/2005/8/layout/cycle5"/>
    <dgm:cxn modelId="{8F906356-967C-48CF-877D-A3A250E3CEE7}" type="presOf" srcId="{C8C30F77-9E4B-47C9-B773-71ED3711686B}" destId="{2743B881-E5E6-4C7A-BC85-83F9E73AC374}" srcOrd="0" destOrd="0" presId="urn:microsoft.com/office/officeart/2005/8/layout/cycle5"/>
    <dgm:cxn modelId="{F205A6DA-9244-4EFE-8C27-5C99157ED212}" srcId="{C8C30F77-9E4B-47C9-B773-71ED3711686B}" destId="{FA90B136-B88A-4814-AD3B-ABAF3A2A9B5F}" srcOrd="1" destOrd="0" parTransId="{B18EC1B6-9272-4362-A9CA-9637C33F7E4C}" sibTransId="{063AC62E-3D7D-4A56-8676-919BBC2E52DD}"/>
    <dgm:cxn modelId="{DC7FECDC-142F-472E-89B5-805672A5CFE6}" type="presOf" srcId="{F6A27415-D2D7-401A-808D-FC9F1515DD6D}" destId="{7860E6A4-A16F-4B24-B066-5FFAD703816E}" srcOrd="0" destOrd="0" presId="urn:microsoft.com/office/officeart/2005/8/layout/cycle5"/>
    <dgm:cxn modelId="{9B0D6D9B-1674-4505-9FAB-5487D153DF19}" type="presOf" srcId="{7F267486-6011-4FF6-8DBB-02EE04FDBCB4}" destId="{438AC465-8CF4-41E7-BD6B-D39086F92A2B}" srcOrd="0" destOrd="0" presId="urn:microsoft.com/office/officeart/2005/8/layout/cycle5"/>
    <dgm:cxn modelId="{4326A286-E222-4115-BB0E-1D28781245B9}" type="presOf" srcId="{3025EF64-82C7-41D7-9566-31EE95C84BDE}" destId="{2E2FECA1-1E56-452A-8932-C88BDAA2A815}" srcOrd="0" destOrd="0" presId="urn:microsoft.com/office/officeart/2005/8/layout/cycle5"/>
    <dgm:cxn modelId="{81CF9982-482B-41C7-8985-A6C742B918FF}" srcId="{C8C30F77-9E4B-47C9-B773-71ED3711686B}" destId="{28F99CFE-CD5E-48A6-B81A-06E6DB32A7EA}" srcOrd="0" destOrd="0" parTransId="{230EE9EE-519C-4D83-AB64-6F06BFB89503}" sibTransId="{C96F9009-F541-4585-A58D-92201D6F8A30}"/>
    <dgm:cxn modelId="{A60B6354-4834-4549-8772-062822BF3576}" srcId="{C8C30F77-9E4B-47C9-B773-71ED3711686B}" destId="{859634CF-42B4-43B0-95A1-0D6E4C862A67}" srcOrd="2" destOrd="0" parTransId="{3C7FA316-A7BE-4188-9AB4-F8B5369185F8}" sibTransId="{584F0205-09F5-4A60-9A28-31317B478CF3}"/>
    <dgm:cxn modelId="{3E118CA6-1074-4463-811B-F44F7497EA90}" type="presOf" srcId="{584F0205-09F5-4A60-9A28-31317B478CF3}" destId="{150EBB89-57ED-4171-84CC-32F92B21BA7E}" srcOrd="0" destOrd="0" presId="urn:microsoft.com/office/officeart/2005/8/layout/cycle5"/>
    <dgm:cxn modelId="{DDDE6288-1366-4E7B-A5FF-77CA6151F609}" type="presOf" srcId="{859634CF-42B4-43B0-95A1-0D6E4C862A67}" destId="{90E1FB23-E6E3-4FE3-9976-061BFC24C9F9}" srcOrd="0" destOrd="0" presId="urn:microsoft.com/office/officeart/2005/8/layout/cycle5"/>
    <dgm:cxn modelId="{4AE1F8EE-50E6-4DEA-A842-9725D8C9C668}" type="presOf" srcId="{063AC62E-3D7D-4A56-8676-919BBC2E52DD}" destId="{54D77732-07B3-4D66-80F6-39183C639839}" srcOrd="0" destOrd="0" presId="urn:microsoft.com/office/officeart/2005/8/layout/cycle5"/>
    <dgm:cxn modelId="{CAB1D28F-C0BD-4C6D-A271-228EE8946A79}" type="presParOf" srcId="{2743B881-E5E6-4C7A-BC85-83F9E73AC374}" destId="{F7D101EA-89E7-4DAF-8E90-BD8316332940}" srcOrd="0" destOrd="0" presId="urn:microsoft.com/office/officeart/2005/8/layout/cycle5"/>
    <dgm:cxn modelId="{2952B007-B45B-4E69-8001-9EF65EE68876}" type="presParOf" srcId="{2743B881-E5E6-4C7A-BC85-83F9E73AC374}" destId="{6C3C2688-FC3D-44B6-8A75-EF6716FFD937}" srcOrd="1" destOrd="0" presId="urn:microsoft.com/office/officeart/2005/8/layout/cycle5"/>
    <dgm:cxn modelId="{3F6F34CE-04B8-4873-822B-44BCB6BD94C2}" type="presParOf" srcId="{2743B881-E5E6-4C7A-BC85-83F9E73AC374}" destId="{4B286CA7-E2B2-4092-8FE5-134BEA246E4F}" srcOrd="2" destOrd="0" presId="urn:microsoft.com/office/officeart/2005/8/layout/cycle5"/>
    <dgm:cxn modelId="{FD9C80ED-EDD2-497B-A4E4-B7513F311900}" type="presParOf" srcId="{2743B881-E5E6-4C7A-BC85-83F9E73AC374}" destId="{7198FF85-82FB-4BC0-AE26-EAFC8ECFBD04}" srcOrd="3" destOrd="0" presId="urn:microsoft.com/office/officeart/2005/8/layout/cycle5"/>
    <dgm:cxn modelId="{BFCBB8D3-65D1-4800-B9BE-134AAB11B30E}" type="presParOf" srcId="{2743B881-E5E6-4C7A-BC85-83F9E73AC374}" destId="{25D492E4-F3EB-47E5-968D-1C680D43EA55}" srcOrd="4" destOrd="0" presId="urn:microsoft.com/office/officeart/2005/8/layout/cycle5"/>
    <dgm:cxn modelId="{64A455E3-D821-484D-AD9D-E12BFC695EF9}" type="presParOf" srcId="{2743B881-E5E6-4C7A-BC85-83F9E73AC374}" destId="{54D77732-07B3-4D66-80F6-39183C639839}" srcOrd="5" destOrd="0" presId="urn:microsoft.com/office/officeart/2005/8/layout/cycle5"/>
    <dgm:cxn modelId="{2390CC5B-EF8E-40FA-9D64-9B07E613E941}" type="presParOf" srcId="{2743B881-E5E6-4C7A-BC85-83F9E73AC374}" destId="{90E1FB23-E6E3-4FE3-9976-061BFC24C9F9}" srcOrd="6" destOrd="0" presId="urn:microsoft.com/office/officeart/2005/8/layout/cycle5"/>
    <dgm:cxn modelId="{12139039-CFF2-476A-BDBF-96E751061939}" type="presParOf" srcId="{2743B881-E5E6-4C7A-BC85-83F9E73AC374}" destId="{1EBF6BA4-B2B7-4F5D-BCB1-48B827CBCE95}" srcOrd="7" destOrd="0" presId="urn:microsoft.com/office/officeart/2005/8/layout/cycle5"/>
    <dgm:cxn modelId="{1AAE2A06-EFF0-461F-A1E5-D16697D9AF9E}" type="presParOf" srcId="{2743B881-E5E6-4C7A-BC85-83F9E73AC374}" destId="{150EBB89-57ED-4171-84CC-32F92B21BA7E}" srcOrd="8" destOrd="0" presId="urn:microsoft.com/office/officeart/2005/8/layout/cycle5"/>
    <dgm:cxn modelId="{4A5656F8-3E4A-49CF-A369-5577C0171FC0}" type="presParOf" srcId="{2743B881-E5E6-4C7A-BC85-83F9E73AC374}" destId="{13CDC4D3-F514-4022-8CBB-5BBF68C4422C}" srcOrd="9" destOrd="0" presId="urn:microsoft.com/office/officeart/2005/8/layout/cycle5"/>
    <dgm:cxn modelId="{4A12FEA1-4096-401E-9062-F468864AFFC2}" type="presParOf" srcId="{2743B881-E5E6-4C7A-BC85-83F9E73AC374}" destId="{8D22412A-6A96-47F9-8AA2-B8F3C9953936}" srcOrd="10" destOrd="0" presId="urn:microsoft.com/office/officeart/2005/8/layout/cycle5"/>
    <dgm:cxn modelId="{DA528801-E50C-4B84-B659-65E5450DAD6A}" type="presParOf" srcId="{2743B881-E5E6-4C7A-BC85-83F9E73AC374}" destId="{7860E6A4-A16F-4B24-B066-5FFAD703816E}" srcOrd="11" destOrd="0" presId="urn:microsoft.com/office/officeart/2005/8/layout/cycle5"/>
    <dgm:cxn modelId="{BB52C9BA-6E8C-4B76-8C99-BD881A58C788}" type="presParOf" srcId="{2743B881-E5E6-4C7A-BC85-83F9E73AC374}" destId="{438AC465-8CF4-41E7-BD6B-D39086F92A2B}" srcOrd="12" destOrd="0" presId="urn:microsoft.com/office/officeart/2005/8/layout/cycle5"/>
    <dgm:cxn modelId="{CBC42DED-609A-4062-AF45-36234777A58E}" type="presParOf" srcId="{2743B881-E5E6-4C7A-BC85-83F9E73AC374}" destId="{21487D8C-2F59-4586-9708-445F0076D567}" srcOrd="13" destOrd="0" presId="urn:microsoft.com/office/officeart/2005/8/layout/cycle5"/>
    <dgm:cxn modelId="{94BFFB02-07B4-496E-B2CC-82A5F6B9F59B}" type="presParOf" srcId="{2743B881-E5E6-4C7A-BC85-83F9E73AC374}" destId="{2E2FECA1-1E56-452A-8932-C88BDAA2A81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64CA95-CB9E-4AD0-942D-B937219E00B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9A17CEE-5F91-47EE-B527-F44E738CF2A9}">
      <dgm:prSet phldrT="[Κείμενο]"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Υποστήριξη για ένταξη σε προγράμματα κατάρτισης της ΔΥΠΑ</a:t>
          </a:r>
          <a:endParaRPr lang="el-GR" b="1" dirty="0"/>
        </a:p>
      </dgm:t>
    </dgm:pt>
    <dgm:pt modelId="{14FE53D6-8D65-4FF0-A35A-C30DCCF0E8AA}" cxnId="{D5DB9E55-5F61-4FC5-975F-3AB9DBD30A44}" type="parTrans">
      <dgm:prSet/>
      <dgm:spPr/>
      <dgm:t>
        <a:bodyPr/>
        <a:lstStyle/>
        <a:p>
          <a:endParaRPr lang="el-GR"/>
        </a:p>
      </dgm:t>
    </dgm:pt>
    <dgm:pt modelId="{5349556E-8577-4F3D-8C56-BC69F9194B87}" cxnId="{D5DB9E55-5F61-4FC5-975F-3AB9DBD30A44}" type="sibTrans">
      <dgm:prSet/>
      <dgm:spPr/>
      <dgm:t>
        <a:bodyPr/>
        <a:lstStyle/>
        <a:p>
          <a:endParaRPr lang="el-GR"/>
        </a:p>
      </dgm:t>
    </dgm:pt>
    <dgm:pt modelId="{AC40393F-1EA3-4592-AAED-5F799BA98809}">
      <dgm:prSet phldrT="[Κείμενο]"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Έμφαση στην εξάλειψη και τον περιορισμό στερεοτύπων, προκαταλήψεων και ρατσισμού</a:t>
          </a:r>
          <a:endParaRPr lang="el-GR" b="1" dirty="0"/>
        </a:p>
      </dgm:t>
    </dgm:pt>
    <dgm:pt modelId="{EB03175E-3FA7-448F-8EF4-C67B16337F1D}" cxnId="{1A4987FA-9460-437A-97B7-389073BC0C16}" type="parTrans">
      <dgm:prSet/>
      <dgm:spPr/>
      <dgm:t>
        <a:bodyPr/>
        <a:lstStyle/>
        <a:p>
          <a:endParaRPr lang="el-GR"/>
        </a:p>
      </dgm:t>
    </dgm:pt>
    <dgm:pt modelId="{44400153-8AD9-43C4-A4D8-FFD4EA78F23E}" cxnId="{1A4987FA-9460-437A-97B7-389073BC0C16}" type="sibTrans">
      <dgm:prSet/>
      <dgm:spPr/>
      <dgm:t>
        <a:bodyPr/>
        <a:lstStyle/>
        <a:p>
          <a:endParaRPr lang="el-GR"/>
        </a:p>
      </dgm:t>
    </dgm:pt>
    <dgm:pt modelId="{75F460BE-E299-4488-A5A8-D312B4D69385}">
      <dgm:prSet phldrT="[Κείμενο]"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Ενημέρωση και πληροφόρηση σχετικά με τα δικαιώματα και τις υποχρεώσεις των Ρομά</a:t>
          </a:r>
          <a:endParaRPr lang="el-GR" b="1" dirty="0"/>
        </a:p>
      </dgm:t>
    </dgm:pt>
    <dgm:pt modelId="{0CF94D15-DF9F-450C-AE87-9A75244A0C7C}" cxnId="{8AAB1654-5A1F-4A64-8349-D0EA44AC8DD9}" type="parTrans">
      <dgm:prSet/>
      <dgm:spPr/>
      <dgm:t>
        <a:bodyPr/>
        <a:lstStyle/>
        <a:p>
          <a:endParaRPr lang="el-GR"/>
        </a:p>
      </dgm:t>
    </dgm:pt>
    <dgm:pt modelId="{BB1EEE79-83F9-4930-AF96-8D78BC11D6D8}" cxnId="{8AAB1654-5A1F-4A64-8349-D0EA44AC8DD9}" type="sibTrans">
      <dgm:prSet/>
      <dgm:spPr/>
      <dgm:t>
        <a:bodyPr/>
        <a:lstStyle/>
        <a:p>
          <a:endParaRPr lang="el-GR"/>
        </a:p>
      </dgm:t>
    </dgm:pt>
    <dgm:pt modelId="{D81F3054-8BA2-4C1D-A162-F0D22F282012}">
      <dgm:prSet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Παροχή βοήθειας σχετικά με την υποβολή αιτήσεων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F278F47F-AE0C-4603-B451-73764FBC984A}" cxnId="{E46AE662-086D-4B9C-B915-35FBD12E566A}" type="parTrans">
      <dgm:prSet/>
      <dgm:spPr/>
      <dgm:t>
        <a:bodyPr/>
        <a:lstStyle/>
        <a:p>
          <a:endParaRPr lang="el-GR"/>
        </a:p>
      </dgm:t>
    </dgm:pt>
    <dgm:pt modelId="{A003611E-4BDA-43F4-9465-A4C3DD57394A}" cxnId="{E46AE662-086D-4B9C-B915-35FBD12E566A}" type="sibTrans">
      <dgm:prSet/>
      <dgm:spPr/>
      <dgm:t>
        <a:bodyPr/>
        <a:lstStyle/>
        <a:p>
          <a:endParaRPr lang="el-GR"/>
        </a:p>
      </dgm:t>
    </dgm:pt>
    <dgm:pt modelId="{CB70765A-F7F6-4691-8CBB-E36343F9900B}" type="pres">
      <dgm:prSet presAssocID="{1B64CA95-CB9E-4AD0-942D-B937219E00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CABD12-E4B1-4123-8D0C-83F672D181CB}" type="pres">
      <dgm:prSet presAssocID="{E9A17CEE-5F91-47EE-B527-F44E738CF2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687F3A-C192-4B76-BBE9-3C3326DE8260}" type="pres">
      <dgm:prSet presAssocID="{5349556E-8577-4F3D-8C56-BC69F9194B87}" presName="sibTrans" presStyleCnt="0"/>
      <dgm:spPr/>
    </dgm:pt>
    <dgm:pt modelId="{C0F3DE5B-5BAF-4BF2-8551-07CC3DFA570F}" type="pres">
      <dgm:prSet presAssocID="{AC40393F-1EA3-4592-AAED-5F799BA988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A2E810-ED21-4237-9160-492EC8CE899B}" type="pres">
      <dgm:prSet presAssocID="{44400153-8AD9-43C4-A4D8-FFD4EA78F23E}" presName="sibTrans" presStyleCnt="0"/>
      <dgm:spPr/>
    </dgm:pt>
    <dgm:pt modelId="{65B389A4-EAC6-41E0-B524-A763BBE9D17A}" type="pres">
      <dgm:prSet presAssocID="{75F460BE-E299-4488-A5A8-D312B4D693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FE93EE-F093-423B-999F-608816440A26}" type="pres">
      <dgm:prSet presAssocID="{BB1EEE79-83F9-4930-AF96-8D78BC11D6D8}" presName="sibTrans" presStyleCnt="0"/>
      <dgm:spPr/>
    </dgm:pt>
    <dgm:pt modelId="{FEFD92CD-5A04-49AF-B837-BA837957CBA4}" type="pres">
      <dgm:prSet presAssocID="{D81F3054-8BA2-4C1D-A162-F0D22F2820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DB9E55-5F61-4FC5-975F-3AB9DBD30A44}" srcId="{1B64CA95-CB9E-4AD0-942D-B937219E00BD}" destId="{E9A17CEE-5F91-47EE-B527-F44E738CF2A9}" srcOrd="0" destOrd="0" parTransId="{14FE53D6-8D65-4FF0-A35A-C30DCCF0E8AA}" sibTransId="{5349556E-8577-4F3D-8C56-BC69F9194B87}"/>
    <dgm:cxn modelId="{228A3911-B485-476F-B983-5DF0FEE49CBE}" type="presOf" srcId="{D81F3054-8BA2-4C1D-A162-F0D22F282012}" destId="{FEFD92CD-5A04-49AF-B837-BA837957CBA4}" srcOrd="0" destOrd="0" presId="urn:microsoft.com/office/officeart/2005/8/layout/default"/>
    <dgm:cxn modelId="{E46AE662-086D-4B9C-B915-35FBD12E566A}" srcId="{1B64CA95-CB9E-4AD0-942D-B937219E00BD}" destId="{D81F3054-8BA2-4C1D-A162-F0D22F282012}" srcOrd="3" destOrd="0" parTransId="{F278F47F-AE0C-4603-B451-73764FBC984A}" sibTransId="{A003611E-4BDA-43F4-9465-A4C3DD57394A}"/>
    <dgm:cxn modelId="{579868BD-972E-43CD-A842-D90A57628005}" type="presOf" srcId="{1B64CA95-CB9E-4AD0-942D-B937219E00BD}" destId="{CB70765A-F7F6-4691-8CBB-E36343F9900B}" srcOrd="0" destOrd="0" presId="urn:microsoft.com/office/officeart/2005/8/layout/default"/>
    <dgm:cxn modelId="{968BF0DE-E5D6-40DF-A2F4-3D755BDBCA07}" type="presOf" srcId="{75F460BE-E299-4488-A5A8-D312B4D69385}" destId="{65B389A4-EAC6-41E0-B524-A763BBE9D17A}" srcOrd="0" destOrd="0" presId="urn:microsoft.com/office/officeart/2005/8/layout/default"/>
    <dgm:cxn modelId="{8AAB1654-5A1F-4A64-8349-D0EA44AC8DD9}" srcId="{1B64CA95-CB9E-4AD0-942D-B937219E00BD}" destId="{75F460BE-E299-4488-A5A8-D312B4D69385}" srcOrd="2" destOrd="0" parTransId="{0CF94D15-DF9F-450C-AE87-9A75244A0C7C}" sibTransId="{BB1EEE79-83F9-4930-AF96-8D78BC11D6D8}"/>
    <dgm:cxn modelId="{1A4987FA-9460-437A-97B7-389073BC0C16}" srcId="{1B64CA95-CB9E-4AD0-942D-B937219E00BD}" destId="{AC40393F-1EA3-4592-AAED-5F799BA98809}" srcOrd="1" destOrd="0" parTransId="{EB03175E-3FA7-448F-8EF4-C67B16337F1D}" sibTransId="{44400153-8AD9-43C4-A4D8-FFD4EA78F23E}"/>
    <dgm:cxn modelId="{38D9C859-8F06-4968-A285-15BF5181FC73}" type="presOf" srcId="{AC40393F-1EA3-4592-AAED-5F799BA98809}" destId="{C0F3DE5B-5BAF-4BF2-8551-07CC3DFA570F}" srcOrd="0" destOrd="0" presId="urn:microsoft.com/office/officeart/2005/8/layout/default"/>
    <dgm:cxn modelId="{C5373B4D-F8C0-47AF-964E-FCFCE2952DE1}" type="presOf" srcId="{E9A17CEE-5F91-47EE-B527-F44E738CF2A9}" destId="{ADCABD12-E4B1-4123-8D0C-83F672D181CB}" srcOrd="0" destOrd="0" presId="urn:microsoft.com/office/officeart/2005/8/layout/default"/>
    <dgm:cxn modelId="{ADF111F9-2922-41F7-A362-68B20570B54F}" type="presParOf" srcId="{CB70765A-F7F6-4691-8CBB-E36343F9900B}" destId="{ADCABD12-E4B1-4123-8D0C-83F672D181CB}" srcOrd="0" destOrd="0" presId="urn:microsoft.com/office/officeart/2005/8/layout/default"/>
    <dgm:cxn modelId="{B58AA4BA-63E3-4A1E-A4AE-3BE5A99996E2}" type="presParOf" srcId="{CB70765A-F7F6-4691-8CBB-E36343F9900B}" destId="{70687F3A-C192-4B76-BBE9-3C3326DE8260}" srcOrd="1" destOrd="0" presId="urn:microsoft.com/office/officeart/2005/8/layout/default"/>
    <dgm:cxn modelId="{074FEE23-249B-4085-8F0D-C3227AD519E5}" type="presParOf" srcId="{CB70765A-F7F6-4691-8CBB-E36343F9900B}" destId="{C0F3DE5B-5BAF-4BF2-8551-07CC3DFA570F}" srcOrd="2" destOrd="0" presId="urn:microsoft.com/office/officeart/2005/8/layout/default"/>
    <dgm:cxn modelId="{6C8F8EED-5109-4C47-8EFF-F5C87BB819D8}" type="presParOf" srcId="{CB70765A-F7F6-4691-8CBB-E36343F9900B}" destId="{F3A2E810-ED21-4237-9160-492EC8CE899B}" srcOrd="3" destOrd="0" presId="urn:microsoft.com/office/officeart/2005/8/layout/default"/>
    <dgm:cxn modelId="{E8CF07C3-D0A2-4BD6-A758-0688C357F658}" type="presParOf" srcId="{CB70765A-F7F6-4691-8CBB-E36343F9900B}" destId="{65B389A4-EAC6-41E0-B524-A763BBE9D17A}" srcOrd="4" destOrd="0" presId="urn:microsoft.com/office/officeart/2005/8/layout/default"/>
    <dgm:cxn modelId="{FE0F6E96-8645-4578-AA22-6D386811B1DD}" type="presParOf" srcId="{CB70765A-F7F6-4691-8CBB-E36343F9900B}" destId="{95FE93EE-F093-423B-999F-608816440A26}" srcOrd="5" destOrd="0" presId="urn:microsoft.com/office/officeart/2005/8/layout/default"/>
    <dgm:cxn modelId="{FFFB716C-F08D-46E3-A64A-B0D3719D62F8}" type="presParOf" srcId="{CB70765A-F7F6-4691-8CBB-E36343F9900B}" destId="{FEFD92CD-5A04-49AF-B837-BA837957CB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64CA95-CB9E-4AD0-942D-B937219E00BD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9A17CEE-5F91-47EE-B527-F44E738CF2A9}">
      <dgm:prSet phldrT="[Κείμενο]" custT="1"/>
      <dgm:spPr/>
      <dgm:t>
        <a:bodyPr/>
        <a:lstStyle/>
        <a:p>
          <a:pPr rtl="0"/>
          <a:r>
            <a:rPr lang="el-GR" sz="2400" dirty="0" smtClean="0"/>
            <a:t>Επιπλέον </a:t>
          </a:r>
          <a:r>
            <a:rPr lang="el-GR" sz="2400" b="1" dirty="0" smtClean="0"/>
            <a:t>επιμορφωτικά σεμινάρια </a:t>
          </a:r>
          <a:r>
            <a:rPr lang="el-GR" sz="2400" dirty="0" smtClean="0"/>
            <a:t>σε όλο το προσωπικό των ΚΚ</a:t>
          </a:r>
          <a:endParaRPr lang="el-GR" sz="2400" b="1" dirty="0"/>
        </a:p>
      </dgm:t>
    </dgm:pt>
    <dgm:pt modelId="{14FE53D6-8D65-4FF0-A35A-C30DCCF0E8AA}" cxnId="{D5DB9E55-5F61-4FC5-975F-3AB9DBD30A44}" type="parTrans">
      <dgm:prSet/>
      <dgm:spPr/>
      <dgm:t>
        <a:bodyPr/>
        <a:lstStyle/>
        <a:p>
          <a:endParaRPr lang="el-GR"/>
        </a:p>
      </dgm:t>
    </dgm:pt>
    <dgm:pt modelId="{5349556E-8577-4F3D-8C56-BC69F9194B87}" cxnId="{D5DB9E55-5F61-4FC5-975F-3AB9DBD30A44}" type="sibTrans">
      <dgm:prSet/>
      <dgm:spPr/>
      <dgm:t>
        <a:bodyPr/>
        <a:lstStyle/>
        <a:p>
          <a:endParaRPr lang="el-GR"/>
        </a:p>
      </dgm:t>
    </dgm:pt>
    <dgm:pt modelId="{AC40393F-1EA3-4592-AAED-5F799BA98809}">
      <dgm:prSet phldrT="[Κείμενο]" custT="1"/>
      <dgm:spPr/>
      <dgm:t>
        <a:bodyPr/>
        <a:lstStyle/>
        <a:p>
          <a:pPr rtl="0"/>
          <a:r>
            <a:rPr lang="el-GR" sz="2400" dirty="0" smtClean="0"/>
            <a:t>Η κοινωνική ένταξη των Ρομά αποτελεί θέμα που πρέπει να γεφυρωθεί με το </a:t>
          </a:r>
          <a:r>
            <a:rPr lang="el-GR" sz="2400" b="1" dirty="0" smtClean="0"/>
            <a:t>κράτος</a:t>
          </a:r>
          <a:r>
            <a:rPr lang="el-GR" sz="2400" dirty="0" smtClean="0"/>
            <a:t>, </a:t>
          </a:r>
          <a:r>
            <a:rPr lang="el-GR" sz="2400" b="1" dirty="0" smtClean="0"/>
            <a:t>τις υπηρεσίες του</a:t>
          </a:r>
          <a:r>
            <a:rPr lang="el-GR" sz="2400" dirty="0" smtClean="0"/>
            <a:t>, αλλά και με τις εκάστοτε </a:t>
          </a:r>
          <a:r>
            <a:rPr lang="el-GR" sz="2400" b="1" dirty="0" smtClean="0"/>
            <a:t>τοπικές κοινωνίες </a:t>
          </a:r>
          <a:r>
            <a:rPr lang="el-GR" sz="2400" dirty="0" smtClean="0"/>
            <a:t>και </a:t>
          </a:r>
          <a:r>
            <a:rPr lang="el-GR" sz="2400" b="1" dirty="0" smtClean="0"/>
            <a:t>τοπικούς φορείς</a:t>
          </a:r>
          <a:endParaRPr lang="el-GR" sz="2400" b="1" dirty="0"/>
        </a:p>
      </dgm:t>
    </dgm:pt>
    <dgm:pt modelId="{EB03175E-3FA7-448F-8EF4-C67B16337F1D}" cxnId="{1A4987FA-9460-437A-97B7-389073BC0C16}" type="parTrans">
      <dgm:prSet/>
      <dgm:spPr/>
      <dgm:t>
        <a:bodyPr/>
        <a:lstStyle/>
        <a:p>
          <a:endParaRPr lang="el-GR"/>
        </a:p>
      </dgm:t>
    </dgm:pt>
    <dgm:pt modelId="{44400153-8AD9-43C4-A4D8-FFD4EA78F23E}" cxnId="{1A4987FA-9460-437A-97B7-389073BC0C16}" type="sibTrans">
      <dgm:prSet/>
      <dgm:spPr/>
      <dgm:t>
        <a:bodyPr/>
        <a:lstStyle/>
        <a:p>
          <a:endParaRPr lang="el-GR"/>
        </a:p>
      </dgm:t>
    </dgm:pt>
    <dgm:pt modelId="{75F460BE-E299-4488-A5A8-D312B4D69385}">
      <dgm:prSet phldrT="[Κείμενο]" custT="1"/>
      <dgm:spPr/>
      <dgm:t>
        <a:bodyPr/>
        <a:lstStyle/>
        <a:p>
          <a:pPr rtl="0"/>
          <a:r>
            <a:rPr lang="el-GR" sz="2400" dirty="0" smtClean="0"/>
            <a:t>Στις εκάστοτε </a:t>
          </a:r>
          <a:r>
            <a:rPr lang="el-GR" sz="2400" b="1" dirty="0" smtClean="0"/>
            <a:t>πλατφόρμες</a:t>
          </a:r>
          <a:r>
            <a:rPr lang="el-GR" sz="2400" dirty="0" smtClean="0"/>
            <a:t> θα πρέπει να </a:t>
          </a:r>
          <a:r>
            <a:rPr lang="el-GR" sz="2400" b="1" dirty="0" smtClean="0"/>
            <a:t>καταγράφονται</a:t>
          </a:r>
          <a:r>
            <a:rPr lang="el-GR" sz="2400" dirty="0" smtClean="0"/>
            <a:t> περισσότερα δεδομένα, πληροφορίες και στοιχεία των ωφελούμενων Ρομά</a:t>
          </a:r>
          <a:endParaRPr lang="el-GR" sz="2400" b="1" dirty="0"/>
        </a:p>
      </dgm:t>
    </dgm:pt>
    <dgm:pt modelId="{0CF94D15-DF9F-450C-AE87-9A75244A0C7C}" cxnId="{8AAB1654-5A1F-4A64-8349-D0EA44AC8DD9}" type="parTrans">
      <dgm:prSet/>
      <dgm:spPr/>
      <dgm:t>
        <a:bodyPr/>
        <a:lstStyle/>
        <a:p>
          <a:endParaRPr lang="el-GR"/>
        </a:p>
      </dgm:t>
    </dgm:pt>
    <dgm:pt modelId="{BB1EEE79-83F9-4930-AF96-8D78BC11D6D8}" cxnId="{8AAB1654-5A1F-4A64-8349-D0EA44AC8DD9}" type="sibTrans">
      <dgm:prSet/>
      <dgm:spPr/>
      <dgm:t>
        <a:bodyPr/>
        <a:lstStyle/>
        <a:p>
          <a:endParaRPr lang="el-GR"/>
        </a:p>
      </dgm:t>
    </dgm:pt>
    <dgm:pt modelId="{D81F3054-8BA2-4C1D-A162-F0D22F282012}">
      <dgm:prSet custT="1"/>
      <dgm:spPr/>
      <dgm:t>
        <a:bodyPr/>
        <a:lstStyle/>
        <a:p>
          <a:pPr rtl="0"/>
          <a:r>
            <a:rPr lang="el-GR" sz="2400" dirty="0" smtClean="0"/>
            <a:t>Δημιουργία</a:t>
          </a:r>
          <a:r>
            <a:rPr lang="el-GR" sz="2400" b="1" dirty="0" smtClean="0"/>
            <a:t> ειδικής αίθουσας </a:t>
          </a:r>
          <a:r>
            <a:rPr lang="el-GR" sz="2400" dirty="0" smtClean="0"/>
            <a:t>για τις </a:t>
          </a:r>
          <a:r>
            <a:rPr lang="el-GR" sz="2400" b="1" dirty="0" smtClean="0"/>
            <a:t>συνεντεύξεις </a:t>
          </a:r>
          <a:r>
            <a:rPr lang="el-GR" sz="2400" dirty="0" smtClean="0"/>
            <a:t>των ψυχολόγων</a:t>
          </a:r>
          <a:endParaRPr kumimoji="0" lang="el-GR" sz="24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F278F47F-AE0C-4603-B451-73764FBC984A}" cxnId="{E46AE662-086D-4B9C-B915-35FBD12E566A}" type="parTrans">
      <dgm:prSet/>
      <dgm:spPr/>
      <dgm:t>
        <a:bodyPr/>
        <a:lstStyle/>
        <a:p>
          <a:endParaRPr lang="el-GR"/>
        </a:p>
      </dgm:t>
    </dgm:pt>
    <dgm:pt modelId="{A003611E-4BDA-43F4-9465-A4C3DD57394A}" cxnId="{E46AE662-086D-4B9C-B915-35FBD12E566A}" type="sibTrans">
      <dgm:prSet/>
      <dgm:spPr/>
      <dgm:t>
        <a:bodyPr/>
        <a:lstStyle/>
        <a:p>
          <a:endParaRPr lang="el-GR"/>
        </a:p>
      </dgm:t>
    </dgm:pt>
    <dgm:pt modelId="{E67AE626-EFC0-4897-9B81-129EDAB6633B}" type="pres">
      <dgm:prSet presAssocID="{1B64CA95-CB9E-4AD0-942D-B937219E0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A9FFFA-83C6-466E-8D69-BA9BE3F08953}" type="pres">
      <dgm:prSet presAssocID="{E9A17CEE-5F91-47EE-B527-F44E738CF2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7644B2-5BAF-4DC4-B30B-F91BC7D3963B}" type="pres">
      <dgm:prSet presAssocID="{5349556E-8577-4F3D-8C56-BC69F9194B87}" presName="spacer" presStyleCnt="0"/>
      <dgm:spPr/>
    </dgm:pt>
    <dgm:pt modelId="{11718AC6-8467-4B81-B3FE-388D641ED2BF}" type="pres">
      <dgm:prSet presAssocID="{AC40393F-1EA3-4592-AAED-5F799BA988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23B456-E47D-4944-AD24-D21C077DE968}" type="pres">
      <dgm:prSet presAssocID="{44400153-8AD9-43C4-A4D8-FFD4EA78F23E}" presName="spacer" presStyleCnt="0"/>
      <dgm:spPr/>
    </dgm:pt>
    <dgm:pt modelId="{14037709-D3D5-4CDA-B8D7-50719EF90B6F}" type="pres">
      <dgm:prSet presAssocID="{75F460BE-E299-4488-A5A8-D312B4D693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525F9B-82F2-45B3-AA9B-B7639BB36C2B}" type="pres">
      <dgm:prSet presAssocID="{BB1EEE79-83F9-4930-AF96-8D78BC11D6D8}" presName="spacer" presStyleCnt="0"/>
      <dgm:spPr/>
    </dgm:pt>
    <dgm:pt modelId="{22338889-B9AA-4127-BE70-EFBF72CB01EB}" type="pres">
      <dgm:prSet presAssocID="{D81F3054-8BA2-4C1D-A162-F0D22F2820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DB9E55-5F61-4FC5-975F-3AB9DBD30A44}" srcId="{1B64CA95-CB9E-4AD0-942D-B937219E00BD}" destId="{E9A17CEE-5F91-47EE-B527-F44E738CF2A9}" srcOrd="0" destOrd="0" parTransId="{14FE53D6-8D65-4FF0-A35A-C30DCCF0E8AA}" sibTransId="{5349556E-8577-4F3D-8C56-BC69F9194B87}"/>
    <dgm:cxn modelId="{09822B18-1BAD-4EC7-BF6B-F1C34C9A5F17}" type="presOf" srcId="{75F460BE-E299-4488-A5A8-D312B4D69385}" destId="{14037709-D3D5-4CDA-B8D7-50719EF90B6F}" srcOrd="0" destOrd="0" presId="urn:microsoft.com/office/officeart/2005/8/layout/vList2"/>
    <dgm:cxn modelId="{E46AE662-086D-4B9C-B915-35FBD12E566A}" srcId="{1B64CA95-CB9E-4AD0-942D-B937219E00BD}" destId="{D81F3054-8BA2-4C1D-A162-F0D22F282012}" srcOrd="3" destOrd="0" parTransId="{F278F47F-AE0C-4603-B451-73764FBC984A}" sibTransId="{A003611E-4BDA-43F4-9465-A4C3DD57394A}"/>
    <dgm:cxn modelId="{4953A7F0-6551-4393-BEB7-FB06E95BD6E7}" type="presOf" srcId="{1B64CA95-CB9E-4AD0-942D-B937219E00BD}" destId="{E67AE626-EFC0-4897-9B81-129EDAB6633B}" srcOrd="0" destOrd="0" presId="urn:microsoft.com/office/officeart/2005/8/layout/vList2"/>
    <dgm:cxn modelId="{8AAB1654-5A1F-4A64-8349-D0EA44AC8DD9}" srcId="{1B64CA95-CB9E-4AD0-942D-B937219E00BD}" destId="{75F460BE-E299-4488-A5A8-D312B4D69385}" srcOrd="2" destOrd="0" parTransId="{0CF94D15-DF9F-450C-AE87-9A75244A0C7C}" sibTransId="{BB1EEE79-83F9-4930-AF96-8D78BC11D6D8}"/>
    <dgm:cxn modelId="{4942CD06-9260-41E3-A71F-C65789911665}" type="presOf" srcId="{AC40393F-1EA3-4592-AAED-5F799BA98809}" destId="{11718AC6-8467-4B81-B3FE-388D641ED2BF}" srcOrd="0" destOrd="0" presId="urn:microsoft.com/office/officeart/2005/8/layout/vList2"/>
    <dgm:cxn modelId="{1A4987FA-9460-437A-97B7-389073BC0C16}" srcId="{1B64CA95-CB9E-4AD0-942D-B937219E00BD}" destId="{AC40393F-1EA3-4592-AAED-5F799BA98809}" srcOrd="1" destOrd="0" parTransId="{EB03175E-3FA7-448F-8EF4-C67B16337F1D}" sibTransId="{44400153-8AD9-43C4-A4D8-FFD4EA78F23E}"/>
    <dgm:cxn modelId="{C6B90AF2-B0FB-4733-812B-B6A70849E1EF}" type="presOf" srcId="{D81F3054-8BA2-4C1D-A162-F0D22F282012}" destId="{22338889-B9AA-4127-BE70-EFBF72CB01EB}" srcOrd="0" destOrd="0" presId="urn:microsoft.com/office/officeart/2005/8/layout/vList2"/>
    <dgm:cxn modelId="{0E16CD2B-995D-488C-84EE-0CB3F54D806D}" type="presOf" srcId="{E9A17CEE-5F91-47EE-B527-F44E738CF2A9}" destId="{C0A9FFFA-83C6-466E-8D69-BA9BE3F08953}" srcOrd="0" destOrd="0" presId="urn:microsoft.com/office/officeart/2005/8/layout/vList2"/>
    <dgm:cxn modelId="{6719DEE6-DB63-435B-BCF3-B0F94A64144C}" type="presParOf" srcId="{E67AE626-EFC0-4897-9B81-129EDAB6633B}" destId="{C0A9FFFA-83C6-466E-8D69-BA9BE3F08953}" srcOrd="0" destOrd="0" presId="urn:microsoft.com/office/officeart/2005/8/layout/vList2"/>
    <dgm:cxn modelId="{493B5A84-8EE9-4D25-A53F-6CED14B6975E}" type="presParOf" srcId="{E67AE626-EFC0-4897-9B81-129EDAB6633B}" destId="{997644B2-5BAF-4DC4-B30B-F91BC7D3963B}" srcOrd="1" destOrd="0" presId="urn:microsoft.com/office/officeart/2005/8/layout/vList2"/>
    <dgm:cxn modelId="{B8774862-1DDC-4D8B-B29D-D2204866921C}" type="presParOf" srcId="{E67AE626-EFC0-4897-9B81-129EDAB6633B}" destId="{11718AC6-8467-4B81-B3FE-388D641ED2BF}" srcOrd="2" destOrd="0" presId="urn:microsoft.com/office/officeart/2005/8/layout/vList2"/>
    <dgm:cxn modelId="{978BF30F-F5E6-46E5-9A0E-1C13717EE83E}" type="presParOf" srcId="{E67AE626-EFC0-4897-9B81-129EDAB6633B}" destId="{BD23B456-E47D-4944-AD24-D21C077DE968}" srcOrd="3" destOrd="0" presId="urn:microsoft.com/office/officeart/2005/8/layout/vList2"/>
    <dgm:cxn modelId="{67D2E975-CBAE-416C-9029-611D860A97F5}" type="presParOf" srcId="{E67AE626-EFC0-4897-9B81-129EDAB6633B}" destId="{14037709-D3D5-4CDA-B8D7-50719EF90B6F}" srcOrd="4" destOrd="0" presId="urn:microsoft.com/office/officeart/2005/8/layout/vList2"/>
    <dgm:cxn modelId="{0C6B8F1A-2276-4290-A9F9-1111F1224078}" type="presParOf" srcId="{E67AE626-EFC0-4897-9B81-129EDAB6633B}" destId="{37525F9B-82F2-45B3-AA9B-B7639BB36C2B}" srcOrd="5" destOrd="0" presId="urn:microsoft.com/office/officeart/2005/8/layout/vList2"/>
    <dgm:cxn modelId="{ED66B7F0-5378-4279-977B-6D8A7EB1D72B}" type="presParOf" srcId="{E67AE626-EFC0-4897-9B81-129EDAB6633B}" destId="{22338889-B9AA-4127-BE70-EFBF72CB01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64CA95-CB9E-4AD0-942D-B937219E00BD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9A17CEE-5F91-47EE-B527-F44E738CF2A9}">
      <dgm:prSet phldrT="[Κείμενο]" custT="1"/>
      <dgm:spPr/>
      <dgm:t>
        <a:bodyPr/>
        <a:lstStyle/>
        <a:p>
          <a:pPr rtl="0"/>
          <a:r>
            <a:rPr lang="el-GR" sz="2000" b="1" dirty="0" smtClean="0"/>
            <a:t>Μέριμνα για απομάκρυνση από τους καταυλισμούς και μετεγκατάσταση σε σπίτια</a:t>
          </a:r>
          <a:endParaRPr lang="el-GR" sz="2000" b="1" dirty="0"/>
        </a:p>
      </dgm:t>
    </dgm:pt>
    <dgm:pt modelId="{14FE53D6-8D65-4FF0-A35A-C30DCCF0E8AA}" cxnId="{D5DB9E55-5F61-4FC5-975F-3AB9DBD30A44}" type="parTrans">
      <dgm:prSet/>
      <dgm:spPr/>
      <dgm:t>
        <a:bodyPr/>
        <a:lstStyle/>
        <a:p>
          <a:endParaRPr lang="el-GR"/>
        </a:p>
      </dgm:t>
    </dgm:pt>
    <dgm:pt modelId="{5349556E-8577-4F3D-8C56-BC69F9194B87}" cxnId="{D5DB9E55-5F61-4FC5-975F-3AB9DBD30A44}" type="sibTrans">
      <dgm:prSet/>
      <dgm:spPr/>
      <dgm:t>
        <a:bodyPr/>
        <a:lstStyle/>
        <a:p>
          <a:endParaRPr lang="el-GR"/>
        </a:p>
      </dgm:t>
    </dgm:pt>
    <dgm:pt modelId="{AC40393F-1EA3-4592-AAED-5F799BA98809}">
      <dgm:prSet phldrT="[Κείμενο]" custT="1"/>
      <dgm:spPr/>
      <dgm:t>
        <a:bodyPr/>
        <a:lstStyle/>
        <a:p>
          <a:pPr rtl="0"/>
          <a:r>
            <a:rPr lang="el-GR" sz="2000" b="1" dirty="0" smtClean="0"/>
            <a:t>Τακτοποίηση των αστικοδημοτικών υποχρεώσεων των Ρομά</a:t>
          </a:r>
          <a:endParaRPr lang="el-GR" sz="2000" b="1" dirty="0"/>
        </a:p>
      </dgm:t>
    </dgm:pt>
    <dgm:pt modelId="{EB03175E-3FA7-448F-8EF4-C67B16337F1D}" cxnId="{1A4987FA-9460-437A-97B7-389073BC0C16}" type="parTrans">
      <dgm:prSet/>
      <dgm:spPr/>
      <dgm:t>
        <a:bodyPr/>
        <a:lstStyle/>
        <a:p>
          <a:endParaRPr lang="el-GR"/>
        </a:p>
      </dgm:t>
    </dgm:pt>
    <dgm:pt modelId="{44400153-8AD9-43C4-A4D8-FFD4EA78F23E}" cxnId="{1A4987FA-9460-437A-97B7-389073BC0C16}" type="sibTrans">
      <dgm:prSet/>
      <dgm:spPr/>
      <dgm:t>
        <a:bodyPr/>
        <a:lstStyle/>
        <a:p>
          <a:endParaRPr lang="el-GR"/>
        </a:p>
      </dgm:t>
    </dgm:pt>
    <dgm:pt modelId="{75F460BE-E299-4488-A5A8-D312B4D69385}">
      <dgm:prSet phldrT="[Κείμενο]" custT="1"/>
      <dgm:spPr/>
      <dgm:t>
        <a:bodyPr/>
        <a:lstStyle/>
        <a:p>
          <a:pPr rtl="0"/>
          <a:r>
            <a:rPr lang="el-GR" sz="2000" b="1" dirty="0" smtClean="0"/>
            <a:t>Κίνητρα για μόνιμες θέσεις εργασίας</a:t>
          </a:r>
          <a:endParaRPr lang="el-GR" sz="2000" b="1" dirty="0"/>
        </a:p>
      </dgm:t>
    </dgm:pt>
    <dgm:pt modelId="{0CF94D15-DF9F-450C-AE87-9A75244A0C7C}" cxnId="{8AAB1654-5A1F-4A64-8349-D0EA44AC8DD9}" type="parTrans">
      <dgm:prSet/>
      <dgm:spPr/>
      <dgm:t>
        <a:bodyPr/>
        <a:lstStyle/>
        <a:p>
          <a:endParaRPr lang="el-GR"/>
        </a:p>
      </dgm:t>
    </dgm:pt>
    <dgm:pt modelId="{BB1EEE79-83F9-4930-AF96-8D78BC11D6D8}" cxnId="{8AAB1654-5A1F-4A64-8349-D0EA44AC8DD9}" type="sibTrans">
      <dgm:prSet/>
      <dgm:spPr/>
      <dgm:t>
        <a:bodyPr/>
        <a:lstStyle/>
        <a:p>
          <a:endParaRPr lang="el-GR"/>
        </a:p>
      </dgm:t>
    </dgm:pt>
    <dgm:pt modelId="{D81F3054-8BA2-4C1D-A162-F0D22F282012}">
      <dgm:prSet custT="1"/>
      <dgm:spPr/>
      <dgm:t>
        <a:bodyPr/>
        <a:lstStyle/>
        <a:p>
          <a:pPr rtl="0"/>
          <a:r>
            <a:rPr lang="el-GR" sz="2000" b="1" dirty="0" smtClean="0"/>
            <a:t>Δημιουργία επιπλέον σχολείων με στόχο την σχολική διαρροή</a:t>
          </a:r>
          <a:endParaRPr kumimoji="0" lang="el-GR" sz="20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F278F47F-AE0C-4603-B451-73764FBC984A}" cxnId="{E46AE662-086D-4B9C-B915-35FBD12E566A}" type="parTrans">
      <dgm:prSet/>
      <dgm:spPr/>
      <dgm:t>
        <a:bodyPr/>
        <a:lstStyle/>
        <a:p>
          <a:endParaRPr lang="el-GR"/>
        </a:p>
      </dgm:t>
    </dgm:pt>
    <dgm:pt modelId="{A003611E-4BDA-43F4-9465-A4C3DD57394A}" cxnId="{E46AE662-086D-4B9C-B915-35FBD12E566A}" type="sibTrans">
      <dgm:prSet/>
      <dgm:spPr/>
      <dgm:t>
        <a:bodyPr/>
        <a:lstStyle/>
        <a:p>
          <a:endParaRPr lang="el-GR"/>
        </a:p>
      </dgm:t>
    </dgm:pt>
    <dgm:pt modelId="{8890EDBD-7A62-4230-BED4-F8F1F74FAD32}">
      <dgm:prSet custT="1"/>
      <dgm:spPr/>
      <dgm:t>
        <a:bodyPr/>
        <a:lstStyle/>
        <a:p>
          <a:pPr rtl="0"/>
          <a:r>
            <a:rPr lang="el-GR" sz="2000" b="1" dirty="0" smtClean="0"/>
            <a:t>Πολλά παιδιά έχουν μαθησιακά προβλήματα - απαραίτητη η στελέχωση των Παραρτημάτων Ρομά με ειδικούς παιδαγωγούς, λογοθεραπευτές και εργοθεραπευτές </a:t>
          </a:r>
          <a:endParaRPr kumimoji="0" lang="el-GR" sz="20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068AD71D-88B2-41FB-985F-5F4CFF4D1CD1}" cxnId="{66401BE3-C3FB-4B1B-B326-9747C922863E}" type="parTrans">
      <dgm:prSet/>
      <dgm:spPr/>
      <dgm:t>
        <a:bodyPr/>
        <a:lstStyle/>
        <a:p>
          <a:endParaRPr lang="el-GR"/>
        </a:p>
      </dgm:t>
    </dgm:pt>
    <dgm:pt modelId="{AF84B1F3-3619-4E53-87FD-85C4E5E4A34B}" cxnId="{66401BE3-C3FB-4B1B-B326-9747C922863E}" type="sibTrans">
      <dgm:prSet/>
      <dgm:spPr/>
      <dgm:t>
        <a:bodyPr/>
        <a:lstStyle/>
        <a:p>
          <a:endParaRPr lang="el-GR"/>
        </a:p>
      </dgm:t>
    </dgm:pt>
    <dgm:pt modelId="{E67AE626-EFC0-4897-9B81-129EDAB6633B}" type="pres">
      <dgm:prSet presAssocID="{1B64CA95-CB9E-4AD0-942D-B937219E0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A9FFFA-83C6-466E-8D69-BA9BE3F08953}" type="pres">
      <dgm:prSet presAssocID="{E9A17CEE-5F91-47EE-B527-F44E738CF2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7644B2-5BAF-4DC4-B30B-F91BC7D3963B}" type="pres">
      <dgm:prSet presAssocID="{5349556E-8577-4F3D-8C56-BC69F9194B87}" presName="spacer" presStyleCnt="0"/>
      <dgm:spPr/>
    </dgm:pt>
    <dgm:pt modelId="{11718AC6-8467-4B81-B3FE-388D641ED2BF}" type="pres">
      <dgm:prSet presAssocID="{AC40393F-1EA3-4592-AAED-5F799BA988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23B456-E47D-4944-AD24-D21C077DE968}" type="pres">
      <dgm:prSet presAssocID="{44400153-8AD9-43C4-A4D8-FFD4EA78F23E}" presName="spacer" presStyleCnt="0"/>
      <dgm:spPr/>
    </dgm:pt>
    <dgm:pt modelId="{14037709-D3D5-4CDA-B8D7-50719EF90B6F}" type="pres">
      <dgm:prSet presAssocID="{75F460BE-E299-4488-A5A8-D312B4D693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525F9B-82F2-45B3-AA9B-B7639BB36C2B}" type="pres">
      <dgm:prSet presAssocID="{BB1EEE79-83F9-4930-AF96-8D78BC11D6D8}" presName="spacer" presStyleCnt="0"/>
      <dgm:spPr/>
    </dgm:pt>
    <dgm:pt modelId="{22338889-B9AA-4127-BE70-EFBF72CB01EB}" type="pres">
      <dgm:prSet presAssocID="{D81F3054-8BA2-4C1D-A162-F0D22F2820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DD3A34-E490-45C3-ADCA-0D84959ADFEF}" type="pres">
      <dgm:prSet presAssocID="{A003611E-4BDA-43F4-9465-A4C3DD57394A}" presName="spacer" presStyleCnt="0"/>
      <dgm:spPr/>
    </dgm:pt>
    <dgm:pt modelId="{D5D9A455-B89C-4423-A33C-0C1C4841834C}" type="pres">
      <dgm:prSet presAssocID="{8890EDBD-7A62-4230-BED4-F8F1F74FAD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DB9E55-5F61-4FC5-975F-3AB9DBD30A44}" srcId="{1B64CA95-CB9E-4AD0-942D-B937219E00BD}" destId="{E9A17CEE-5F91-47EE-B527-F44E738CF2A9}" srcOrd="0" destOrd="0" parTransId="{14FE53D6-8D65-4FF0-A35A-C30DCCF0E8AA}" sibTransId="{5349556E-8577-4F3D-8C56-BC69F9194B87}"/>
    <dgm:cxn modelId="{66401BE3-C3FB-4B1B-B326-9747C922863E}" srcId="{1B64CA95-CB9E-4AD0-942D-B937219E00BD}" destId="{8890EDBD-7A62-4230-BED4-F8F1F74FAD32}" srcOrd="4" destOrd="0" parTransId="{068AD71D-88B2-41FB-985F-5F4CFF4D1CD1}" sibTransId="{AF84B1F3-3619-4E53-87FD-85C4E5E4A34B}"/>
    <dgm:cxn modelId="{6E60FB70-76DC-48A7-B3F2-118BBAB22A3F}" type="presOf" srcId="{75F460BE-E299-4488-A5A8-D312B4D69385}" destId="{14037709-D3D5-4CDA-B8D7-50719EF90B6F}" srcOrd="0" destOrd="0" presId="urn:microsoft.com/office/officeart/2005/8/layout/vList2"/>
    <dgm:cxn modelId="{38482E4F-BF0F-499D-9C09-4D838F95856F}" type="presOf" srcId="{D81F3054-8BA2-4C1D-A162-F0D22F282012}" destId="{22338889-B9AA-4127-BE70-EFBF72CB01EB}" srcOrd="0" destOrd="0" presId="urn:microsoft.com/office/officeart/2005/8/layout/vList2"/>
    <dgm:cxn modelId="{E46AE662-086D-4B9C-B915-35FBD12E566A}" srcId="{1B64CA95-CB9E-4AD0-942D-B937219E00BD}" destId="{D81F3054-8BA2-4C1D-A162-F0D22F282012}" srcOrd="3" destOrd="0" parTransId="{F278F47F-AE0C-4603-B451-73764FBC984A}" sibTransId="{A003611E-4BDA-43F4-9465-A4C3DD57394A}"/>
    <dgm:cxn modelId="{8AAB1654-5A1F-4A64-8349-D0EA44AC8DD9}" srcId="{1B64CA95-CB9E-4AD0-942D-B937219E00BD}" destId="{75F460BE-E299-4488-A5A8-D312B4D69385}" srcOrd="2" destOrd="0" parTransId="{0CF94D15-DF9F-450C-AE87-9A75244A0C7C}" sibTransId="{BB1EEE79-83F9-4930-AF96-8D78BC11D6D8}"/>
    <dgm:cxn modelId="{FFBC1ABB-5364-448F-9249-D666452707F1}" type="presOf" srcId="{1B64CA95-CB9E-4AD0-942D-B937219E00BD}" destId="{E67AE626-EFC0-4897-9B81-129EDAB6633B}" srcOrd="0" destOrd="0" presId="urn:microsoft.com/office/officeart/2005/8/layout/vList2"/>
    <dgm:cxn modelId="{1A4987FA-9460-437A-97B7-389073BC0C16}" srcId="{1B64CA95-CB9E-4AD0-942D-B937219E00BD}" destId="{AC40393F-1EA3-4592-AAED-5F799BA98809}" srcOrd="1" destOrd="0" parTransId="{EB03175E-3FA7-448F-8EF4-C67B16337F1D}" sibTransId="{44400153-8AD9-43C4-A4D8-FFD4EA78F23E}"/>
    <dgm:cxn modelId="{EE4B0A51-D3F6-4A5B-A338-005D6974BB88}" type="presOf" srcId="{E9A17CEE-5F91-47EE-B527-F44E738CF2A9}" destId="{C0A9FFFA-83C6-466E-8D69-BA9BE3F08953}" srcOrd="0" destOrd="0" presId="urn:microsoft.com/office/officeart/2005/8/layout/vList2"/>
    <dgm:cxn modelId="{7A1BAE1F-0FB3-4200-863D-F1A1D4E30D6F}" type="presOf" srcId="{AC40393F-1EA3-4592-AAED-5F799BA98809}" destId="{11718AC6-8467-4B81-B3FE-388D641ED2BF}" srcOrd="0" destOrd="0" presId="urn:microsoft.com/office/officeart/2005/8/layout/vList2"/>
    <dgm:cxn modelId="{887B0521-CE7D-48C6-9F87-0C1C37A4F41F}" type="presOf" srcId="{8890EDBD-7A62-4230-BED4-F8F1F74FAD32}" destId="{D5D9A455-B89C-4423-A33C-0C1C4841834C}" srcOrd="0" destOrd="0" presId="urn:microsoft.com/office/officeart/2005/8/layout/vList2"/>
    <dgm:cxn modelId="{F5399065-C4E8-44C0-BE11-274F80EBC012}" type="presParOf" srcId="{E67AE626-EFC0-4897-9B81-129EDAB6633B}" destId="{C0A9FFFA-83C6-466E-8D69-BA9BE3F08953}" srcOrd="0" destOrd="0" presId="urn:microsoft.com/office/officeart/2005/8/layout/vList2"/>
    <dgm:cxn modelId="{DBD4CF00-9296-41B3-BD40-378D9155945E}" type="presParOf" srcId="{E67AE626-EFC0-4897-9B81-129EDAB6633B}" destId="{997644B2-5BAF-4DC4-B30B-F91BC7D3963B}" srcOrd="1" destOrd="0" presId="urn:microsoft.com/office/officeart/2005/8/layout/vList2"/>
    <dgm:cxn modelId="{1F852548-7CF8-42D5-AE01-5D276166453B}" type="presParOf" srcId="{E67AE626-EFC0-4897-9B81-129EDAB6633B}" destId="{11718AC6-8467-4B81-B3FE-388D641ED2BF}" srcOrd="2" destOrd="0" presId="urn:microsoft.com/office/officeart/2005/8/layout/vList2"/>
    <dgm:cxn modelId="{CBBF7652-D314-496E-8E64-5EDAF64AAC41}" type="presParOf" srcId="{E67AE626-EFC0-4897-9B81-129EDAB6633B}" destId="{BD23B456-E47D-4944-AD24-D21C077DE968}" srcOrd="3" destOrd="0" presId="urn:microsoft.com/office/officeart/2005/8/layout/vList2"/>
    <dgm:cxn modelId="{104FE244-9A0F-4553-AD7A-5B85C166344C}" type="presParOf" srcId="{E67AE626-EFC0-4897-9B81-129EDAB6633B}" destId="{14037709-D3D5-4CDA-B8D7-50719EF90B6F}" srcOrd="4" destOrd="0" presId="urn:microsoft.com/office/officeart/2005/8/layout/vList2"/>
    <dgm:cxn modelId="{631D26BA-38AA-4703-B8C5-960C92FD2B70}" type="presParOf" srcId="{E67AE626-EFC0-4897-9B81-129EDAB6633B}" destId="{37525F9B-82F2-45B3-AA9B-B7639BB36C2B}" srcOrd="5" destOrd="0" presId="urn:microsoft.com/office/officeart/2005/8/layout/vList2"/>
    <dgm:cxn modelId="{D352883F-ADEE-4CA3-922B-2C984E172C8C}" type="presParOf" srcId="{E67AE626-EFC0-4897-9B81-129EDAB6633B}" destId="{22338889-B9AA-4127-BE70-EFBF72CB01EB}" srcOrd="6" destOrd="0" presId="urn:microsoft.com/office/officeart/2005/8/layout/vList2"/>
    <dgm:cxn modelId="{13DCDA0A-3AB1-4F33-89F3-A99AC1A5B5CD}" type="presParOf" srcId="{E67AE626-EFC0-4897-9B81-129EDAB6633B}" destId="{79DD3A34-E490-45C3-ADCA-0D84959ADFEF}" srcOrd="7" destOrd="0" presId="urn:microsoft.com/office/officeart/2005/8/layout/vList2"/>
    <dgm:cxn modelId="{F9BD89FC-B2A3-4F5C-8F1D-44018415B7CC}" type="presParOf" srcId="{E67AE626-EFC0-4897-9B81-129EDAB6633B}" destId="{D5D9A455-B89C-4423-A33C-0C1C484183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Σύνταξη δομημένου ερωτηματολογίου</a:t>
          </a:r>
        </a:p>
      </dgm:t>
    </dgm:pt>
    <dgm:pt modelId="{5FF3AB26-93B9-41E5-BCBB-429278F4ACFD}" cxnId="{0941AE11-1C9E-48B7-87A2-2EF77EF87919}" type="parTrans">
      <dgm:prSet/>
      <dgm:spPr/>
      <dgm:t>
        <a:bodyPr/>
        <a:lstStyle/>
        <a:p>
          <a:endParaRPr lang="el-GR"/>
        </a:p>
      </dgm:t>
    </dgm:pt>
    <dgm:pt modelId="{5BA11943-0F3C-4CE5-B4D8-014DE2D9EF3A}" cxnId="{0941AE11-1C9E-48B7-87A2-2EF77EF87919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0B5AE8F6-EA6B-457A-B8A7-3619A7CD72A6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Τηλεφωνική επικοινωνία με στόχο την ενημέρωση των αρμόδιων φορέων και ατόμων για την έρευνα που θα ακολουθήσει</a:t>
          </a:r>
        </a:p>
      </dgm:t>
    </dgm:pt>
    <dgm:pt modelId="{31DF835E-6F2F-497D-8140-88ACDE7DA5F9}" cxnId="{B10C0F68-89BB-40ED-8E87-C385A1A05D8D}" type="parTrans">
      <dgm:prSet/>
      <dgm:spPr/>
      <dgm:t>
        <a:bodyPr/>
        <a:lstStyle/>
        <a:p>
          <a:endParaRPr lang="el-GR"/>
        </a:p>
      </dgm:t>
    </dgm:pt>
    <dgm:pt modelId="{1FD5F5BC-D7B3-4282-BA6A-F59615766BF6}" cxnId="{B10C0F68-89BB-40ED-8E87-C385A1A05D8D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64A783D4-CC59-44F2-A503-1684839DF979}">
      <dgm:prSet custT="1"/>
      <dgm:spPr>
        <a:solidFill>
          <a:srgbClr val="0070C0"/>
        </a:solidFill>
      </dgm:spPr>
      <dgm:t>
        <a:bodyPr/>
        <a:lstStyle/>
        <a:p>
          <a:r>
            <a:rPr lang="el-GR" sz="2000" b="1" dirty="0" smtClean="0"/>
            <a:t>Συμπλήρωση ερωτηματολογίου μέσα από τη διαδικασία συνέντευξης ανάμεσα στους εμπλεκόμενους</a:t>
          </a:r>
        </a:p>
      </dgm:t>
    </dgm:pt>
    <dgm:pt modelId="{840E43CA-8BEB-4349-A597-12617B889FF1}" cxnId="{8C60F975-204F-45CD-BBBE-159149E7C80B}" type="parTrans">
      <dgm:prSet/>
      <dgm:spPr/>
      <dgm:t>
        <a:bodyPr/>
        <a:lstStyle/>
        <a:p>
          <a:endParaRPr lang="el-GR"/>
        </a:p>
      </dgm:t>
    </dgm:pt>
    <dgm:pt modelId="{C11AB63B-E836-408E-85C7-4C3169BACF4D}" cxnId="{8C60F975-204F-45CD-BBBE-159149E7C80B}" type="sibTrans">
      <dgm:prSet/>
      <dgm:spPr/>
      <dgm:t>
        <a:bodyPr/>
        <a:lstStyle/>
        <a:p>
          <a:endParaRPr lang="el-GR"/>
        </a:p>
      </dgm:t>
    </dgm:pt>
    <dgm:pt modelId="{95D4FC1C-2D01-41C1-9A76-E993783CD5B3}">
      <dgm:prSet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sz="2000" b="1" dirty="0" smtClean="0"/>
            <a:t>Τηλεφωνική επικοινωνία για κλείσιμο ραντεβού και περαιτέρω ενημέρωση για όλες τις διαδικασίες που αφορούν τη διεξαγωγή της έρευνας</a:t>
          </a:r>
        </a:p>
      </dgm:t>
    </dgm:pt>
    <dgm:pt modelId="{64985579-308B-4F17-A9BD-C12807A9BE3A}" cxnId="{2C88E5EB-C818-4C42-BB16-B63A6304590C}" type="parTrans">
      <dgm:prSet/>
      <dgm:spPr/>
      <dgm:t>
        <a:bodyPr/>
        <a:lstStyle/>
        <a:p>
          <a:endParaRPr lang="el-GR"/>
        </a:p>
      </dgm:t>
    </dgm:pt>
    <dgm:pt modelId="{117B9544-5F73-4ECE-AFB0-6A91A7BFCD7D}" cxnId="{2C88E5EB-C818-4C42-BB16-B63A6304590C}" type="sibTrans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067E3529-BECE-4828-9401-98E0B7720B35}" type="pres">
      <dgm:prSet presAssocID="{4391BCFE-C403-4104-BC5C-FC37883D6E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0F82-328F-4AB0-B6B6-545F211B857D}" type="pres">
      <dgm:prSet presAssocID="{4391BCFE-C403-4104-BC5C-FC37883D6E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371C88-F146-4D55-94F4-67BF15CDE48B}" type="pres">
      <dgm:prSet presAssocID="{4391BCFE-C403-4104-BC5C-FC37883D6E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1329D-79D3-4CB2-B4C2-22DFF05F4D19}" type="pres">
      <dgm:prSet presAssocID="{4391BCFE-C403-4104-BC5C-FC37883D6E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4CE06-A155-4567-9F7C-D0A221B2C3DD}" type="pres">
      <dgm:prSet presAssocID="{4391BCFE-C403-4104-BC5C-FC37883D6E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EB94F2-BA38-4A89-9C7A-7B46014ED5E3}" type="pres">
      <dgm:prSet presAssocID="{4391BCFE-C403-4104-BC5C-FC37883D6E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16601-9079-4629-98ED-5A4AD905A33A}" type="pres">
      <dgm:prSet presAssocID="{4391BCFE-C403-4104-BC5C-FC37883D6E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BD096-8650-43C4-B590-8D6B4E276529}" type="pres">
      <dgm:prSet presAssocID="{4391BCFE-C403-4104-BC5C-FC37883D6E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14C65-9DB8-42DE-8187-BF01AF87F2BB}" type="pres">
      <dgm:prSet presAssocID="{4391BCFE-C403-4104-BC5C-FC37883D6E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01ACF-60A2-48C0-9D9D-4DA633E7CEE1}" type="pres">
      <dgm:prSet presAssocID="{4391BCFE-C403-4104-BC5C-FC37883D6E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5EB719-AA3B-4976-B966-827699B610AD}" type="pres">
      <dgm:prSet presAssocID="{4391BCFE-C403-4104-BC5C-FC37883D6E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3DBE405-534F-416B-8831-6A35043F895F}" type="presOf" srcId="{64A783D4-CC59-44F2-A503-1684839DF979}" destId="{2381329D-79D3-4CB2-B4C2-22DFF05F4D19}" srcOrd="0" destOrd="0" presId="urn:microsoft.com/office/officeart/2005/8/layout/vProcess5"/>
    <dgm:cxn modelId="{C483F067-28AE-447D-B094-EDBF23CD0F83}" type="presOf" srcId="{95D4FC1C-2D01-41C1-9A76-E993783CD5B3}" destId="{A6F01ACF-60A2-48C0-9D9D-4DA633E7CEE1}" srcOrd="1" destOrd="0" presId="urn:microsoft.com/office/officeart/2005/8/layout/vProcess5"/>
    <dgm:cxn modelId="{11327DAE-16D3-459A-A1EF-F248BE0CAE59}" type="presOf" srcId="{6651826E-6A65-4834-A894-F2B71C5E4B60}" destId="{5C2BD096-8650-43C4-B590-8D6B4E276529}" srcOrd="1" destOrd="0" presId="urn:microsoft.com/office/officeart/2005/8/layout/vProcess5"/>
    <dgm:cxn modelId="{8C60F975-204F-45CD-BBBE-159149E7C80B}" srcId="{4391BCFE-C403-4104-BC5C-FC37883D6EEE}" destId="{64A783D4-CC59-44F2-A503-1684839DF979}" srcOrd="3" destOrd="0" parTransId="{840E43CA-8BEB-4349-A597-12617B889FF1}" sibTransId="{C11AB63B-E836-408E-85C7-4C3169BACF4D}"/>
    <dgm:cxn modelId="{D4500AA7-2371-4D7B-961D-2EDC23BE5ED4}" type="presOf" srcId="{5BA11943-0F3C-4CE5-B4D8-014DE2D9EF3A}" destId="{EDE4CE06-A155-4567-9F7C-D0A221B2C3DD}" srcOrd="0" destOrd="0" presId="urn:microsoft.com/office/officeart/2005/8/layout/vProcess5"/>
    <dgm:cxn modelId="{2C88E5EB-C818-4C42-BB16-B63A6304590C}" srcId="{4391BCFE-C403-4104-BC5C-FC37883D6EEE}" destId="{95D4FC1C-2D01-41C1-9A76-E993783CD5B3}" srcOrd="2" destOrd="0" parTransId="{64985579-308B-4F17-A9BD-C12807A9BE3A}" sibTransId="{117B9544-5F73-4ECE-AFB0-6A91A7BFCD7D}"/>
    <dgm:cxn modelId="{0CA5D6D4-D4CA-4C34-AF92-19DC90CAFCBC}" type="presOf" srcId="{6651826E-6A65-4834-A894-F2B71C5E4B60}" destId="{067E3529-BECE-4828-9401-98E0B7720B35}" srcOrd="0" destOrd="0" presId="urn:microsoft.com/office/officeart/2005/8/layout/vProcess5"/>
    <dgm:cxn modelId="{B10C0F68-89BB-40ED-8E87-C385A1A05D8D}" srcId="{4391BCFE-C403-4104-BC5C-FC37883D6EEE}" destId="{0B5AE8F6-EA6B-457A-B8A7-3619A7CD72A6}" srcOrd="1" destOrd="0" parTransId="{31DF835E-6F2F-497D-8140-88ACDE7DA5F9}" sibTransId="{1FD5F5BC-D7B3-4282-BA6A-F59615766BF6}"/>
    <dgm:cxn modelId="{4F9AFFA1-51EC-4360-AFA5-23630A552520}" type="presOf" srcId="{64A783D4-CC59-44F2-A503-1684839DF979}" destId="{CC5EB719-AA3B-4976-B966-827699B610AD}" srcOrd="1" destOrd="0" presId="urn:microsoft.com/office/officeart/2005/8/layout/vProcess5"/>
    <dgm:cxn modelId="{F7ED6917-1264-47DD-B55A-FC5733B124A9}" type="presOf" srcId="{117B9544-5F73-4ECE-AFB0-6A91A7BFCD7D}" destId="{67216601-9079-4629-98ED-5A4AD905A33A}" srcOrd="0" destOrd="0" presId="urn:microsoft.com/office/officeart/2005/8/layout/vProcess5"/>
    <dgm:cxn modelId="{5CC1508F-BEBE-492E-92E7-4C18671BC686}" type="presOf" srcId="{1FD5F5BC-D7B3-4282-BA6A-F59615766BF6}" destId="{AAEB94F2-BA38-4A89-9C7A-7B46014ED5E3}" srcOrd="0" destOrd="0" presId="urn:microsoft.com/office/officeart/2005/8/layout/vProcess5"/>
    <dgm:cxn modelId="{5B799B31-963A-4D16-9496-D57426661C80}" type="presOf" srcId="{0B5AE8F6-EA6B-457A-B8A7-3619A7CD72A6}" destId="{98820F82-328F-4AB0-B6B6-545F211B857D}" srcOrd="0" destOrd="0" presId="urn:microsoft.com/office/officeart/2005/8/layout/vProcess5"/>
    <dgm:cxn modelId="{3AC06489-6469-4037-BFCF-2B4A470BC40D}" type="presOf" srcId="{0B5AE8F6-EA6B-457A-B8A7-3619A7CD72A6}" destId="{91614C65-9DB8-42DE-8187-BF01AF87F2BB}" srcOrd="1" destOrd="0" presId="urn:microsoft.com/office/officeart/2005/8/layout/vProcess5"/>
    <dgm:cxn modelId="{63114430-8DF3-4715-9551-740D10BCEE5C}" type="presOf" srcId="{4391BCFE-C403-4104-BC5C-FC37883D6EEE}" destId="{8D41483A-0BBD-432D-9945-FE24A38A1086}" srcOrd="0" destOrd="0" presId="urn:microsoft.com/office/officeart/2005/8/layout/vProcess5"/>
    <dgm:cxn modelId="{0941AE11-1C9E-48B7-87A2-2EF77EF87919}" srcId="{4391BCFE-C403-4104-BC5C-FC37883D6EEE}" destId="{6651826E-6A65-4834-A894-F2B71C5E4B60}" srcOrd="0" destOrd="0" parTransId="{5FF3AB26-93B9-41E5-BCBB-429278F4ACFD}" sibTransId="{5BA11943-0F3C-4CE5-B4D8-014DE2D9EF3A}"/>
    <dgm:cxn modelId="{90010981-0AB1-442A-9B06-0398D6731982}" type="presOf" srcId="{95D4FC1C-2D01-41C1-9A76-E993783CD5B3}" destId="{76371C88-F146-4D55-94F4-67BF15CDE48B}" srcOrd="0" destOrd="0" presId="urn:microsoft.com/office/officeart/2005/8/layout/vProcess5"/>
    <dgm:cxn modelId="{A02A1AEC-A9D1-407F-897A-B6327260DDA3}" type="presParOf" srcId="{8D41483A-0BBD-432D-9945-FE24A38A1086}" destId="{1263F439-FAE7-42C3-AC30-258A28DD6A11}" srcOrd="0" destOrd="0" presId="urn:microsoft.com/office/officeart/2005/8/layout/vProcess5"/>
    <dgm:cxn modelId="{B04FA4F7-347F-473A-BE3A-654F3C184DB9}" type="presParOf" srcId="{8D41483A-0BBD-432D-9945-FE24A38A1086}" destId="{067E3529-BECE-4828-9401-98E0B7720B35}" srcOrd="1" destOrd="0" presId="urn:microsoft.com/office/officeart/2005/8/layout/vProcess5"/>
    <dgm:cxn modelId="{BBADE078-76BA-4153-92C0-D21DD2A130F4}" type="presParOf" srcId="{8D41483A-0BBD-432D-9945-FE24A38A1086}" destId="{98820F82-328F-4AB0-B6B6-545F211B857D}" srcOrd="2" destOrd="0" presId="urn:microsoft.com/office/officeart/2005/8/layout/vProcess5"/>
    <dgm:cxn modelId="{F38A7B14-A4CA-425E-99F4-F0797A390F3C}" type="presParOf" srcId="{8D41483A-0BBD-432D-9945-FE24A38A1086}" destId="{76371C88-F146-4D55-94F4-67BF15CDE48B}" srcOrd="3" destOrd="0" presId="urn:microsoft.com/office/officeart/2005/8/layout/vProcess5"/>
    <dgm:cxn modelId="{BE413FC0-0B65-4363-9440-1D8284646C01}" type="presParOf" srcId="{8D41483A-0BBD-432D-9945-FE24A38A1086}" destId="{2381329D-79D3-4CB2-B4C2-22DFF05F4D19}" srcOrd="4" destOrd="0" presId="urn:microsoft.com/office/officeart/2005/8/layout/vProcess5"/>
    <dgm:cxn modelId="{B69F049D-9256-4794-8F10-1A575C65854E}" type="presParOf" srcId="{8D41483A-0BBD-432D-9945-FE24A38A1086}" destId="{EDE4CE06-A155-4567-9F7C-D0A221B2C3DD}" srcOrd="5" destOrd="0" presId="urn:microsoft.com/office/officeart/2005/8/layout/vProcess5"/>
    <dgm:cxn modelId="{5484938F-687C-4A08-A75D-499B3AA3D9B8}" type="presParOf" srcId="{8D41483A-0BBD-432D-9945-FE24A38A1086}" destId="{AAEB94F2-BA38-4A89-9C7A-7B46014ED5E3}" srcOrd="6" destOrd="0" presId="urn:microsoft.com/office/officeart/2005/8/layout/vProcess5"/>
    <dgm:cxn modelId="{6AC20819-6001-4B81-A800-766F15FD54A8}" type="presParOf" srcId="{8D41483A-0BBD-432D-9945-FE24A38A1086}" destId="{67216601-9079-4629-98ED-5A4AD905A33A}" srcOrd="7" destOrd="0" presId="urn:microsoft.com/office/officeart/2005/8/layout/vProcess5"/>
    <dgm:cxn modelId="{D114554D-6385-4E2A-8D37-1F5D96ECE1D6}" type="presParOf" srcId="{8D41483A-0BBD-432D-9945-FE24A38A1086}" destId="{5C2BD096-8650-43C4-B590-8D6B4E276529}" srcOrd="8" destOrd="0" presId="urn:microsoft.com/office/officeart/2005/8/layout/vProcess5"/>
    <dgm:cxn modelId="{EAAD553D-9289-464D-B283-2DA3DF5E30ED}" type="presParOf" srcId="{8D41483A-0BBD-432D-9945-FE24A38A1086}" destId="{91614C65-9DB8-42DE-8187-BF01AF87F2BB}" srcOrd="9" destOrd="0" presId="urn:microsoft.com/office/officeart/2005/8/layout/vProcess5"/>
    <dgm:cxn modelId="{14AA5527-485E-4026-8C48-B81A113E461B}" type="presParOf" srcId="{8D41483A-0BBD-432D-9945-FE24A38A1086}" destId="{A6F01ACF-60A2-48C0-9D9D-4DA633E7CEE1}" srcOrd="10" destOrd="0" presId="urn:microsoft.com/office/officeart/2005/8/layout/vProcess5"/>
    <dgm:cxn modelId="{1C50E521-2CA9-40B5-9EA4-2774B92A0026}" type="presParOf" srcId="{8D41483A-0BBD-432D-9945-FE24A38A1086}" destId="{CC5EB719-AA3B-4976-B966-827699B610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DE4AC-F6D3-4624-AD4A-731ACD6D2F8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4D232D-589C-4562-87AD-B3D2F65E1685}">
      <dgm:prSet phldrT="[Κείμενο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sng" dirty="0" smtClean="0"/>
            <a:t>Μεθοδολογία έρευνας</a:t>
          </a:r>
          <a:r>
            <a:rPr lang="el-GR" sz="1700" b="1" u="sng" dirty="0"/>
            <a:t/>
          </a:r>
          <a:endParaRPr lang="el-GR" sz="1700" b="1" u="sng" dirty="0"/>
        </a:p>
      </dgm:t>
    </dgm:pt>
    <dgm:pt modelId="{A6931406-EAFD-436A-9499-E3D5E5E02154}" cxnId="{A8313EB0-645A-43A8-A86B-66732DC5E1B8}" type="parTrans">
      <dgm:prSet/>
      <dgm:spPr/>
      <dgm:t>
        <a:bodyPr/>
        <a:lstStyle/>
        <a:p>
          <a:endParaRPr lang="el-GR"/>
        </a:p>
      </dgm:t>
    </dgm:pt>
    <dgm:pt modelId="{3B5C2438-9BD1-4630-8D99-EA2FC96083F9}" cxnId="{A8313EB0-645A-43A8-A86B-66732DC5E1B8}" type="sibTrans">
      <dgm:prSet/>
      <dgm:spPr/>
      <dgm:t>
        <a:bodyPr/>
        <a:lstStyle/>
        <a:p>
          <a:endParaRPr lang="el-GR"/>
        </a:p>
      </dgm:t>
    </dgm:pt>
    <dgm:pt modelId="{DE3FD087-E9B8-488D-BED7-E7D35083C24F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600" b="1" dirty="0" smtClean="0"/>
            <a:t>Διενέργεια ημιδομημένων συνεντεύξεων με συντονιστές, υπεύθυνους έργου και διαμεσολαβητές των 5 Παραρτημάτων Ρομά της  Περιφέρειας Στερεάς Ελλάδας</a:t>
          </a:r>
          <a:r>
            <a:rPr lang="el-GR" sz="1600" b="1" dirty="0" smtClean="0"/>
            <a:t/>
          </a:r>
          <a:endParaRPr lang="el-GR" sz="1600" b="1" dirty="0" smtClean="0"/>
        </a:p>
      </dgm:t>
    </dgm:pt>
    <dgm:pt modelId="{61190CF2-A980-4CDB-A130-98C05BCB8283}" cxnId="{14F576D2-BC13-4936-8298-B59FB723F056}" type="parTrans">
      <dgm:prSet/>
      <dgm:spPr/>
    </dgm:pt>
    <dgm:pt modelId="{30EFDCA5-CEE8-4318-8E59-7DE480CFFF85}" cxnId="{14F576D2-BC13-4936-8298-B59FB723F056}" type="sibTrans">
      <dgm:prSet/>
      <dgm:spPr/>
    </dgm:pt>
    <dgm:pt modelId="{8F19A685-D51F-4756-8A7B-4E122D9492C6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600" b="1" dirty="0" smtClean="0"/>
            <a:t>Όλες οι συνεντεύξεις πραγματοποιηθήκαν δια ζώσης</a:t>
          </a:r>
          <a:r>
            <a:rPr lang="el-GR" sz="1600" b="1" dirty="0"/>
            <a:t/>
          </a:r>
          <a:endParaRPr lang="el-GR" sz="1600" b="1" dirty="0"/>
        </a:p>
      </dgm:t>
    </dgm:pt>
    <dgm:pt modelId="{AC9B9610-85FF-4907-93B3-DD88BD4F6115}" cxnId="{2A72E673-8643-4D0C-ADE7-EFE823BACB44}" type="parTrans">
      <dgm:prSet/>
      <dgm:spPr/>
    </dgm:pt>
    <dgm:pt modelId="{10FA2E77-7057-48FA-B384-090A40831656}" cxnId="{2A72E673-8643-4D0C-ADE7-EFE823BACB44}" type="sibTrans">
      <dgm:prSet/>
      <dgm:spPr/>
    </dgm:pt>
    <dgm:pt modelId="{E424A830-72EF-406F-9B02-D0B333602E96}">
      <dgm:prSet phldrT="[Κείμενο]" custT="1"/>
      <dgm:spPr/>
      <dgm:t>
        <a:bodyPr/>
        <a:lstStyle/>
        <a:p>
          <a:pPr algn="ctr"/>
          <a:r>
            <a:rPr lang="el-GR" sz="1600" b="1" u="sng" dirty="0" smtClean="0"/>
            <a:t>Δείγμα έρευνας</a:t>
          </a:r>
          <a:endParaRPr lang="el-GR" sz="1600" b="1" u="sng" dirty="0"/>
        </a:p>
      </dgm:t>
    </dgm:pt>
    <dgm:pt modelId="{C91ABDB3-AAF7-4358-ACE9-4BCB28A99037}" cxnId="{1EEDBDD9-7967-47FF-9B4F-856E1C6C6EF2}" type="parTrans">
      <dgm:prSet/>
      <dgm:spPr/>
      <dgm:t>
        <a:bodyPr/>
        <a:lstStyle/>
        <a:p>
          <a:endParaRPr lang="el-GR"/>
        </a:p>
      </dgm:t>
    </dgm:pt>
    <dgm:pt modelId="{71DCD631-32F0-4E47-BA6A-5A145014F397}" cxnId="{1EEDBDD9-7967-47FF-9B4F-856E1C6C6EF2}" type="sibTrans">
      <dgm:prSet/>
      <dgm:spPr/>
      <dgm:t>
        <a:bodyPr/>
        <a:lstStyle/>
        <a:p>
          <a:endParaRPr lang="el-GR"/>
        </a:p>
      </dgm:t>
    </dgm:pt>
    <dgm:pt modelId="{FF4EDC82-5A68-4598-BA0D-8644AC785DE3}">
      <dgm:prSet phldrT="[Κείμενο]" custT="1"/>
      <dgm:spPr/>
      <dgm:t>
        <a:bodyPr/>
        <a:lstStyle/>
        <a:p>
          <a:pPr algn="l"/>
          <a:r>
            <a:rPr lang="en-US" sz="1600" b="1" baseline="0" dirty="0" smtClean="0"/>
            <a:t>5</a:t>
          </a:r>
          <a:r>
            <a:rPr lang="el-GR" sz="1600" b="1" baseline="0" dirty="0" smtClean="0"/>
            <a:t> Υπευθύνους</a:t>
          </a:r>
          <a:endParaRPr lang="el-GR" sz="1600" b="1" dirty="0"/>
        </a:p>
      </dgm:t>
    </dgm:pt>
    <dgm:pt modelId="{F7D4AB10-92AB-4C15-AF62-1DA5C0C082D1}" cxnId="{750FA038-7F32-4C21-ACE5-6E1017A216B4}" type="parTrans">
      <dgm:prSet/>
      <dgm:spPr/>
      <dgm:t>
        <a:bodyPr/>
        <a:lstStyle/>
        <a:p>
          <a:endParaRPr lang="el-GR"/>
        </a:p>
      </dgm:t>
    </dgm:pt>
    <dgm:pt modelId="{01100D19-731E-49CA-8223-4167B64455C1}" cxnId="{750FA038-7F32-4C21-ACE5-6E1017A216B4}" type="sibTrans">
      <dgm:prSet/>
      <dgm:spPr/>
      <dgm:t>
        <a:bodyPr/>
        <a:lstStyle/>
        <a:p>
          <a:endParaRPr lang="el-GR"/>
        </a:p>
      </dgm:t>
    </dgm:pt>
    <dgm:pt modelId="{CA8DC535-FFC5-4C92-A0E0-7A4255ADF1A7}">
      <dgm:prSet custT="1"/>
      <dgm:spPr/>
      <dgm:t>
        <a:bodyPr/>
        <a:lstStyle/>
        <a:p>
          <a:pPr algn="l"/>
          <a:r>
            <a:rPr lang="el-GR" sz="1600" b="1" dirty="0" smtClean="0"/>
            <a:t>5 Διαμεσολαβητές</a:t>
          </a:r>
          <a:endParaRPr lang="el-GR" sz="1600" b="1" dirty="0"/>
        </a:p>
      </dgm:t>
    </dgm:pt>
    <dgm:pt modelId="{1BFE7DDB-B3E4-4A1B-B773-0251E5AB1CF4}" cxnId="{D1A7BC4F-C1A6-4ADE-84B9-F59DCADCE723}" type="parTrans">
      <dgm:prSet/>
      <dgm:spPr/>
      <dgm:t>
        <a:bodyPr/>
        <a:lstStyle/>
        <a:p>
          <a:endParaRPr lang="el-GR"/>
        </a:p>
      </dgm:t>
    </dgm:pt>
    <dgm:pt modelId="{AF78CDE9-9C4C-4264-8616-95FDCDBE8E5E}" cxnId="{D1A7BC4F-C1A6-4ADE-84B9-F59DCADCE723}" type="sibTrans">
      <dgm:prSet/>
      <dgm:spPr/>
      <dgm:t>
        <a:bodyPr/>
        <a:lstStyle/>
        <a:p>
          <a:endParaRPr lang="el-GR"/>
        </a:p>
      </dgm:t>
    </dgm:pt>
    <dgm:pt modelId="{4E0F0788-4A5F-4385-AA80-53F5349A5694}">
      <dgm:prSet custT="1"/>
      <dgm:spPr/>
      <dgm:t>
        <a:bodyPr/>
        <a:lstStyle/>
        <a:p>
          <a:pPr algn="l"/>
          <a:r>
            <a:rPr lang="el-GR" sz="1600" b="1" dirty="0" smtClean="0"/>
            <a:t>5 Συντονιστές</a:t>
          </a:r>
          <a:endParaRPr lang="el-GR" sz="1600" b="1" dirty="0"/>
        </a:p>
      </dgm:t>
    </dgm:pt>
    <dgm:pt modelId="{BFD3A92A-F5F1-4CD5-81D5-5FA2AF2B504C}" cxnId="{FAFBF4AC-C349-45C5-884D-32EA509E7EC8}" type="parTrans">
      <dgm:prSet/>
      <dgm:spPr/>
      <dgm:t>
        <a:bodyPr/>
        <a:lstStyle/>
        <a:p>
          <a:endParaRPr lang="el-GR"/>
        </a:p>
      </dgm:t>
    </dgm:pt>
    <dgm:pt modelId="{76500539-2AF8-437E-9D38-EE1DE678042F}" cxnId="{FAFBF4AC-C349-45C5-884D-32EA509E7EC8}" type="sibTrans">
      <dgm:prSet/>
      <dgm:spPr/>
      <dgm:t>
        <a:bodyPr/>
        <a:lstStyle/>
        <a:p>
          <a:endParaRPr lang="el-GR"/>
        </a:p>
      </dgm:t>
    </dgm:pt>
    <dgm:pt modelId="{C49B0556-66E6-4BB5-B862-0C694B19D7C7}">
      <dgm:prSet phldrT="[Κείμενο]" custT="1"/>
      <dgm:spPr/>
      <dgm:t>
        <a:bodyPr/>
        <a:lstStyle/>
        <a:p>
          <a:r>
            <a:rPr lang="el-GR" sz="1600" b="1" u="sng" dirty="0" smtClean="0"/>
            <a:t>Ανάλυση ποιοτικών δεδομένων</a:t>
          </a:r>
        </a:p>
        <a:p>
          <a:r>
            <a:rPr lang="el-GR" sz="1600" b="1" dirty="0" smtClean="0"/>
            <a:t>Θεματική ανάλυση των συνεντεύξεων των στελεχών και εργαζομένων των παραρτημάτων Ρομά</a:t>
          </a:r>
        </a:p>
        <a:p>
          <a:endParaRPr lang="el-GR" sz="1900" b="1" dirty="0"/>
        </a:p>
      </dgm:t>
    </dgm:pt>
    <dgm:pt modelId="{999518C6-6CC7-49B2-934C-0E129F62BA54}" cxnId="{8786DE52-1B94-4E51-A0A5-01EFF416654F}" type="parTrans">
      <dgm:prSet/>
      <dgm:spPr/>
      <dgm:t>
        <a:bodyPr/>
        <a:lstStyle/>
        <a:p>
          <a:endParaRPr lang="el-GR"/>
        </a:p>
      </dgm:t>
    </dgm:pt>
    <dgm:pt modelId="{EC49A881-6893-4EDB-84A3-8E21C014C15D}" cxnId="{8786DE52-1B94-4E51-A0A5-01EFF416654F}" type="sibTrans">
      <dgm:prSet/>
      <dgm:spPr/>
      <dgm:t>
        <a:bodyPr/>
        <a:lstStyle/>
        <a:p>
          <a:endParaRPr lang="el-GR"/>
        </a:p>
      </dgm:t>
    </dgm:pt>
    <dgm:pt modelId="{D7B143AF-A9FA-48F9-9602-3C672EF6F818}" type="pres">
      <dgm:prSet presAssocID="{F7EDE4AC-F6D3-4624-AD4A-731ACD6D2F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5F4C230-350C-4A14-8D65-83691908E0AB}" type="pres">
      <dgm:prSet presAssocID="{4C4D232D-589C-4562-87AD-B3D2F65E1685}" presName="node" presStyleLbl="node1" presStyleIdx="0" presStyleCnt="3" custScaleY="1206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447C8C-D4DF-49BC-9FD6-1B93CB37CA15}" type="pres">
      <dgm:prSet presAssocID="{3B5C2438-9BD1-4630-8D99-EA2FC96083F9}" presName="sibTrans" presStyleCnt="0"/>
      <dgm:spPr/>
    </dgm:pt>
    <dgm:pt modelId="{2DC27AFC-CE42-4654-9CFB-E72A4C35342B}" type="pres">
      <dgm:prSet presAssocID="{E424A830-72EF-406F-9B02-D0B333602E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188F46-903B-45F5-9C47-360600BC525A}" type="pres">
      <dgm:prSet presAssocID="{71DCD631-32F0-4E47-BA6A-5A145014F397}" presName="sibTrans" presStyleCnt="0"/>
      <dgm:spPr/>
    </dgm:pt>
    <dgm:pt modelId="{E661D9CF-6A94-40B1-992C-1584A51A9761}" type="pres">
      <dgm:prSet presAssocID="{C49B0556-66E6-4BB5-B862-0C694B19D7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8313EB0-645A-43A8-A86B-66732DC5E1B8}" srcId="{F7EDE4AC-F6D3-4624-AD4A-731ACD6D2F8B}" destId="{4C4D232D-589C-4562-87AD-B3D2F65E1685}" srcOrd="0" destOrd="0" parTransId="{A6931406-EAFD-436A-9499-E3D5E5E02154}" sibTransId="{3B5C2438-9BD1-4630-8D99-EA2FC96083F9}"/>
    <dgm:cxn modelId="{14F576D2-BC13-4936-8298-B59FB723F056}" srcId="{4C4D232D-589C-4562-87AD-B3D2F65E1685}" destId="{DE3FD087-E9B8-488D-BED7-E7D35083C24F}" srcOrd="0" destOrd="0" parTransId="{61190CF2-A980-4CDB-A130-98C05BCB8283}" sibTransId="{30EFDCA5-CEE8-4318-8E59-7DE480CFFF85}"/>
    <dgm:cxn modelId="{2A72E673-8643-4D0C-ADE7-EFE823BACB44}" srcId="{4C4D232D-589C-4562-87AD-B3D2F65E1685}" destId="{8F19A685-D51F-4756-8A7B-4E122D9492C6}" srcOrd="1" destOrd="0" parTransId="{AC9B9610-85FF-4907-93B3-DD88BD4F6115}" sibTransId="{10FA2E77-7057-48FA-B384-090A40831656}"/>
    <dgm:cxn modelId="{1EEDBDD9-7967-47FF-9B4F-856E1C6C6EF2}" srcId="{F7EDE4AC-F6D3-4624-AD4A-731ACD6D2F8B}" destId="{E424A830-72EF-406F-9B02-D0B333602E96}" srcOrd="1" destOrd="0" parTransId="{C91ABDB3-AAF7-4358-ACE9-4BCB28A99037}" sibTransId="{71DCD631-32F0-4E47-BA6A-5A145014F397}"/>
    <dgm:cxn modelId="{750FA038-7F32-4C21-ACE5-6E1017A216B4}" srcId="{E424A830-72EF-406F-9B02-D0B333602E96}" destId="{FF4EDC82-5A68-4598-BA0D-8644AC785DE3}" srcOrd="0" destOrd="1" parTransId="{F7D4AB10-92AB-4C15-AF62-1DA5C0C082D1}" sibTransId="{01100D19-731E-49CA-8223-4167B64455C1}"/>
    <dgm:cxn modelId="{D1A7BC4F-C1A6-4ADE-84B9-F59DCADCE723}" srcId="{E424A830-72EF-406F-9B02-D0B333602E96}" destId="{CA8DC535-FFC5-4C92-A0E0-7A4255ADF1A7}" srcOrd="1" destOrd="1" parTransId="{1BFE7DDB-B3E4-4A1B-B773-0251E5AB1CF4}" sibTransId="{AF78CDE9-9C4C-4264-8616-95FDCDBE8E5E}"/>
    <dgm:cxn modelId="{FAFBF4AC-C349-45C5-884D-32EA509E7EC8}" srcId="{E424A830-72EF-406F-9B02-D0B333602E96}" destId="{4E0F0788-4A5F-4385-AA80-53F5349A5694}" srcOrd="2" destOrd="1" parTransId="{BFD3A92A-F5F1-4CD5-81D5-5FA2AF2B504C}" sibTransId="{76500539-2AF8-437E-9D38-EE1DE678042F}"/>
    <dgm:cxn modelId="{8786DE52-1B94-4E51-A0A5-01EFF416654F}" srcId="{F7EDE4AC-F6D3-4624-AD4A-731ACD6D2F8B}" destId="{C49B0556-66E6-4BB5-B862-0C694B19D7C7}" srcOrd="2" destOrd="0" parTransId="{999518C6-6CC7-49B2-934C-0E129F62BA54}" sibTransId="{EC49A881-6893-4EDB-84A3-8E21C014C15D}"/>
    <dgm:cxn modelId="{5A9FAD01-F1EB-451F-BA24-12F9F4A5C437}" type="presOf" srcId="{F7EDE4AC-F6D3-4624-AD4A-731ACD6D2F8B}" destId="{D7B143AF-A9FA-48F9-9602-3C672EF6F818}" srcOrd="0" destOrd="0" presId="urn:microsoft.com/office/officeart/2005/8/layout/default"/>
    <dgm:cxn modelId="{E47203BB-82A4-4D87-9C3B-28F847B57B17}" type="presParOf" srcId="{D7B143AF-A9FA-48F9-9602-3C672EF6F818}" destId="{85F4C230-350C-4A14-8D65-83691908E0AB}" srcOrd="0" destOrd="0" presId="urn:microsoft.com/office/officeart/2005/8/layout/default"/>
    <dgm:cxn modelId="{9571AA38-27C6-4E31-8732-42B5936887A8}" type="presOf" srcId="{4C4D232D-589C-4562-87AD-B3D2F65E1685}" destId="{85F4C230-350C-4A14-8D65-83691908E0AB}" srcOrd="0" destOrd="0" presId="urn:microsoft.com/office/officeart/2005/8/layout/default"/>
    <dgm:cxn modelId="{3206FE1B-C604-4031-AF9A-AABBD1CDD96A}" type="presOf" srcId="{DE3FD087-E9B8-488D-BED7-E7D35083C24F}" destId="{85F4C230-350C-4A14-8D65-83691908E0AB}" srcOrd="0" destOrd="1" presId="urn:microsoft.com/office/officeart/2005/8/layout/default"/>
    <dgm:cxn modelId="{A8933AE8-D1F8-4678-A3A8-A6E60767D8CC}" type="presOf" srcId="{8F19A685-D51F-4756-8A7B-4E122D9492C6}" destId="{85F4C230-350C-4A14-8D65-83691908E0AB}" srcOrd="0" destOrd="2" presId="urn:microsoft.com/office/officeart/2005/8/layout/default"/>
    <dgm:cxn modelId="{5DA8E719-583B-4523-9C2E-A844E5C94681}" type="presParOf" srcId="{D7B143AF-A9FA-48F9-9602-3C672EF6F818}" destId="{02447C8C-D4DF-49BC-9FD6-1B93CB37CA15}" srcOrd="1" destOrd="0" presId="urn:microsoft.com/office/officeart/2005/8/layout/default"/>
    <dgm:cxn modelId="{A233693C-6CED-4871-B4A5-642A92030A47}" type="presParOf" srcId="{D7B143AF-A9FA-48F9-9602-3C672EF6F818}" destId="{2DC27AFC-CE42-4654-9CFB-E72A4C35342B}" srcOrd="2" destOrd="0" presId="urn:microsoft.com/office/officeart/2005/8/layout/default"/>
    <dgm:cxn modelId="{8FDDB0AA-6A34-445D-9C70-1A710963B1EF}" type="presOf" srcId="{E424A830-72EF-406F-9B02-D0B333602E96}" destId="{2DC27AFC-CE42-4654-9CFB-E72A4C35342B}" srcOrd="0" destOrd="0" presId="urn:microsoft.com/office/officeart/2005/8/layout/default"/>
    <dgm:cxn modelId="{11CC1D01-9B80-4857-B578-068464D49162}" type="presOf" srcId="{FF4EDC82-5A68-4598-BA0D-8644AC785DE3}" destId="{2DC27AFC-CE42-4654-9CFB-E72A4C35342B}" srcOrd="0" destOrd="1" presId="urn:microsoft.com/office/officeart/2005/8/layout/default"/>
    <dgm:cxn modelId="{A1FBB646-B49A-4FE2-85FE-B01A5F5B6745}" type="presOf" srcId="{CA8DC535-FFC5-4C92-A0E0-7A4255ADF1A7}" destId="{2DC27AFC-CE42-4654-9CFB-E72A4C35342B}" srcOrd="0" destOrd="2" presId="urn:microsoft.com/office/officeart/2005/8/layout/default"/>
    <dgm:cxn modelId="{80AD834F-E905-49EC-81DE-487711D1902D}" type="presOf" srcId="{4E0F0788-4A5F-4385-AA80-53F5349A5694}" destId="{2DC27AFC-CE42-4654-9CFB-E72A4C35342B}" srcOrd="0" destOrd="3" presId="urn:microsoft.com/office/officeart/2005/8/layout/default"/>
    <dgm:cxn modelId="{539A6C1E-05CB-47C4-8249-D04F267DE348}" type="presParOf" srcId="{D7B143AF-A9FA-48F9-9602-3C672EF6F818}" destId="{44188F46-903B-45F5-9C47-360600BC525A}" srcOrd="3" destOrd="0" presId="urn:microsoft.com/office/officeart/2005/8/layout/default"/>
    <dgm:cxn modelId="{42F07743-436E-4D91-B635-AA2AEDC56890}" type="presParOf" srcId="{D7B143AF-A9FA-48F9-9602-3C672EF6F818}" destId="{E661D9CF-6A94-40B1-992C-1584A51A9761}" srcOrd="4" destOrd="0" presId="urn:microsoft.com/office/officeart/2005/8/layout/default"/>
    <dgm:cxn modelId="{6B86F821-87ED-4578-9BE6-03A291C934A0}" type="presOf" srcId="{C49B0556-66E6-4BB5-B862-0C694B19D7C7}" destId="{E661D9CF-6A94-40B1-992C-1584A51A976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DEBD4-5697-492F-AB19-3FE3D4EC0FDF}" type="doc">
      <dgm:prSet loTypeId="urn:microsoft.com/office/officeart/2005/8/layout/vList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2780CA3-2B81-41E1-84DF-B47A4A37E987}">
      <dgm:prSet phldrT="[Κείμενο]" custT="1"/>
      <dgm:spPr/>
      <dgm:t>
        <a:bodyPr/>
        <a:lstStyle/>
        <a:p>
          <a:pPr rtl="0"/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Εργασία και Απασχόληση </a:t>
          </a:r>
          <a:endParaRPr lang="el-GR" sz="2800" u="none" dirty="0"/>
        </a:p>
      </dgm:t>
    </dgm:pt>
    <dgm:pt modelId="{3CDC10C1-1A4A-4E1C-915F-2D87CA3B6274}" cxnId="{AEFA619D-58A8-4D29-BE2B-6B19F4D97327}" type="parTrans">
      <dgm:prSet/>
      <dgm:spPr/>
      <dgm:t>
        <a:bodyPr/>
        <a:lstStyle/>
        <a:p>
          <a:endParaRPr lang="el-GR"/>
        </a:p>
      </dgm:t>
    </dgm:pt>
    <dgm:pt modelId="{EF219261-1E01-4798-8C76-5D808EE58B7D}" cxnId="{AEFA619D-58A8-4D29-BE2B-6B19F4D97327}" type="sibTrans">
      <dgm:prSet/>
      <dgm:spPr/>
      <dgm:t>
        <a:bodyPr/>
        <a:lstStyle/>
        <a:p>
          <a:endParaRPr lang="el-GR"/>
        </a:p>
      </dgm:t>
    </dgm:pt>
    <dgm:pt modelId="{4B6F020F-9EE0-4B2E-983A-FBD095961B22}">
      <dgm:prSet phldrT="[Κείμενο]"/>
      <dgm:spPr/>
      <dgm:t>
        <a:bodyPr/>
        <a:lstStyle/>
        <a:p>
          <a:pPr algn="l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Οικονομικές δραστηριότητες και βιοπορισμός: οι ρομά συχνά ασχολούνται με δραστηριότητες που δεν απαιτούν επίσημη εκπαίδευση ή εξειδίκευση, όπως το εμπόριο μικρών προϊόντων</a:t>
          </a:r>
          <a:endParaRPr lang="el-GR" b="1" dirty="0"/>
        </a:p>
      </dgm:t>
    </dgm:pt>
    <dgm:pt modelId="{9D1FEA8D-01E5-40C0-8B83-41892F4BB5A1}" cxnId="{4CBB8334-0B89-4368-AB9D-1B4A3AAD864E}" type="parTrans">
      <dgm:prSet/>
      <dgm:spPr/>
      <dgm:t>
        <a:bodyPr/>
        <a:lstStyle/>
        <a:p>
          <a:endParaRPr lang="el-GR"/>
        </a:p>
      </dgm:t>
    </dgm:pt>
    <dgm:pt modelId="{851D1B22-3FFC-41E1-AEB0-92B0C419D5BA}" cxnId="{4CBB8334-0B89-4368-AB9D-1B4A3AAD864E}" type="sibTrans">
      <dgm:prSet/>
      <dgm:spPr/>
      <dgm:t>
        <a:bodyPr/>
        <a:lstStyle/>
        <a:p>
          <a:endParaRPr lang="el-GR"/>
        </a:p>
      </dgm:t>
    </dgm:pt>
    <dgm:pt modelId="{7140E3D4-D116-4A36-B21E-1927FBB2B179}">
      <dgm:prSet phldrT="[Κείμενο]" custT="1"/>
      <dgm:spPr/>
      <dgm:t>
        <a:bodyPr/>
        <a:lstStyle/>
        <a:p>
          <a:pPr rtl="0"/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Ιατρική Περίθαλψη</a:t>
          </a:r>
        </a:p>
      </dgm:t>
    </dgm:pt>
    <dgm:pt modelId="{87C99FFC-ADCC-44CD-BCB0-BA410212C11B}" cxnId="{007931A8-EAC9-41F3-BB0A-6F3C76C2F0C9}" type="parTrans">
      <dgm:prSet/>
      <dgm:spPr/>
      <dgm:t>
        <a:bodyPr/>
        <a:lstStyle/>
        <a:p>
          <a:endParaRPr lang="el-GR"/>
        </a:p>
      </dgm:t>
    </dgm:pt>
    <dgm:pt modelId="{97157B35-4CBA-4139-AFA1-65DAF7E52703}" cxnId="{007931A8-EAC9-41F3-BB0A-6F3C76C2F0C9}" type="sibTrans">
      <dgm:prSet/>
      <dgm:spPr/>
      <dgm:t>
        <a:bodyPr/>
        <a:lstStyle/>
        <a:p>
          <a:endParaRPr lang="el-GR"/>
        </a:p>
      </dgm:t>
    </dgm:pt>
    <dgm:pt modelId="{D5269A5E-EF2B-41E9-AE21-2C8BC4360D5A}">
      <dgm:prSet phldrT="[Κείμενο]"/>
      <dgm:spPr/>
      <dgm:t>
        <a:bodyPr/>
        <a:lstStyle/>
        <a:p>
          <a:pPr rtl="0"/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Η υγειονομική περίθαλψη αποτελεί άλλη μια σοβαρή πρόκληση για τους Ρομά</a:t>
          </a:r>
          <a:endParaRPr lang="el-GR" b="1" dirty="0"/>
        </a:p>
      </dgm:t>
    </dgm:pt>
    <dgm:pt modelId="{F7886ABF-911E-41F5-87E9-7AEAFCA53527}" cxnId="{C21CA14A-2B61-4481-A81B-0C82E5491091}" type="parTrans">
      <dgm:prSet/>
      <dgm:spPr/>
      <dgm:t>
        <a:bodyPr/>
        <a:lstStyle/>
        <a:p>
          <a:endParaRPr lang="el-GR"/>
        </a:p>
      </dgm:t>
    </dgm:pt>
    <dgm:pt modelId="{4C3BBB96-7937-48DC-B047-C16151872179}" cxnId="{C21CA14A-2B61-4481-A81B-0C82E5491091}" type="sibTrans">
      <dgm:prSet/>
      <dgm:spPr/>
      <dgm:t>
        <a:bodyPr/>
        <a:lstStyle/>
        <a:p>
          <a:endParaRPr lang="el-GR"/>
        </a:p>
      </dgm:t>
    </dgm:pt>
    <dgm:pt modelId="{3248E16C-B0C6-4DD3-B78D-3A29CF1740DB}">
      <dgm:prSet phldrT="[Κείμενο]"/>
      <dgm:spPr/>
      <dgm:t>
        <a:bodyPr/>
        <a:lstStyle/>
        <a:p>
          <a:pPr rtl="0"/>
          <a:endParaRPr lang="el-GR" b="1" dirty="0"/>
        </a:p>
      </dgm:t>
    </dgm:pt>
    <dgm:pt modelId="{4CA03D63-5D56-4219-828F-A5BF6F7267E7}" cxnId="{5CE856D4-1F51-4D4E-83CB-D672CD9B8AE2}" type="parTrans">
      <dgm:prSet/>
      <dgm:spPr/>
    </dgm:pt>
    <dgm:pt modelId="{327A7B0F-B0EA-49C4-804C-8C6CE45955AF}" cxnId="{5CE856D4-1F51-4D4E-83CB-D672CD9B8AE2}" type="sibTrans">
      <dgm:prSet/>
      <dgm:spPr/>
    </dgm:pt>
    <dgm:pt modelId="{119FB624-77FF-410F-B2CB-A5ECA1FCDB96}">
      <dgm:prSet phldrT="[Κείμενο]"/>
      <dgm:spPr/>
      <dgm:t>
        <a:bodyPr/>
        <a:lstStyle/>
        <a:p>
          <a:pPr rtl="0"/>
          <a:endParaRPr lang="el-GR" b="1" dirty="0"/>
        </a:p>
      </dgm:t>
    </dgm:pt>
    <dgm:pt modelId="{E1F752F2-CC12-4A31-86D0-974D676851FE}" cxnId="{1435E50D-D800-4A8A-B865-51C75ACF9E09}" type="parTrans">
      <dgm:prSet/>
      <dgm:spPr/>
    </dgm:pt>
    <dgm:pt modelId="{A3928A1D-C1DD-47C1-87FF-664B2D69B53C}" cxnId="{1435E50D-D800-4A8A-B865-51C75ACF9E09}" type="sibTrans">
      <dgm:prSet/>
      <dgm:spPr/>
    </dgm:pt>
    <dgm:pt modelId="{18A5062B-6C8B-440E-81E9-83ECA3D4703E}" type="pres">
      <dgm:prSet presAssocID="{CB8DEBD4-5697-492F-AB19-3FE3D4EC0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F6190A8-2D3A-4457-B718-3676D9436148}" type="pres">
      <dgm:prSet presAssocID="{E2780CA3-2B81-41E1-84DF-B47A4A37E987}" presName="linNode" presStyleCnt="0"/>
      <dgm:spPr/>
    </dgm:pt>
    <dgm:pt modelId="{81F6138B-8CFC-4F83-B943-AD1D816E5207}" type="pres">
      <dgm:prSet presAssocID="{E2780CA3-2B81-41E1-84DF-B47A4A37E9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D12998-9B03-49A7-A8A2-5613713435E5}" type="pres">
      <dgm:prSet presAssocID="{E2780CA3-2B81-41E1-84DF-B47A4A37E9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D9A1C-6AFC-4BCE-8088-E279BEE1D26E}" type="pres">
      <dgm:prSet presAssocID="{EF219261-1E01-4798-8C76-5D808EE58B7D}" presName="spacing" presStyleCnt="0"/>
      <dgm:spPr/>
    </dgm:pt>
    <dgm:pt modelId="{E64E52C8-93AE-4B2D-94EE-A386F342A8FA}" type="pres">
      <dgm:prSet presAssocID="{7140E3D4-D116-4A36-B21E-1927FBB2B179}" presName="linNode" presStyleCnt="0"/>
      <dgm:spPr/>
    </dgm:pt>
    <dgm:pt modelId="{7A366D82-3ECF-46DD-A26B-9B0619E8F203}" type="pres">
      <dgm:prSet presAssocID="{7140E3D4-D116-4A36-B21E-1927FBB2B1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E6A67-1AB3-465A-8DBE-CA43EE4098F7}" type="pres">
      <dgm:prSet presAssocID="{7140E3D4-D116-4A36-B21E-1927FBB2B1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7931A8-EAC9-41F3-BB0A-6F3C76C2F0C9}" srcId="{CB8DEBD4-5697-492F-AB19-3FE3D4EC0FDF}" destId="{7140E3D4-D116-4A36-B21E-1927FBB2B179}" srcOrd="1" destOrd="0" parTransId="{87C99FFC-ADCC-44CD-BCB0-BA410212C11B}" sibTransId="{97157B35-4CBA-4139-AFA1-65DAF7E52703}"/>
    <dgm:cxn modelId="{B80A6CFF-F5EE-4A47-AFC9-D365FC1D1E89}" type="presOf" srcId="{119FB624-77FF-410F-B2CB-A5ECA1FCDB96}" destId="{C12E6A67-1AB3-465A-8DBE-CA43EE4098F7}" srcOrd="0" destOrd="1" presId="urn:microsoft.com/office/officeart/2005/8/layout/vList6"/>
    <dgm:cxn modelId="{41030950-EF68-46E3-AEAD-AA95310C09C7}" type="presOf" srcId="{3248E16C-B0C6-4DD3-B78D-3A29CF1740DB}" destId="{C12E6A67-1AB3-465A-8DBE-CA43EE4098F7}" srcOrd="0" destOrd="0" presId="urn:microsoft.com/office/officeart/2005/8/layout/vList6"/>
    <dgm:cxn modelId="{FD22A634-D315-4D40-A2CF-BAD108A15FAF}" type="presOf" srcId="{E2780CA3-2B81-41E1-84DF-B47A4A37E987}" destId="{81F6138B-8CFC-4F83-B943-AD1D816E5207}" srcOrd="0" destOrd="0" presId="urn:microsoft.com/office/officeart/2005/8/layout/vList6"/>
    <dgm:cxn modelId="{5CE856D4-1F51-4D4E-83CB-D672CD9B8AE2}" srcId="{7140E3D4-D116-4A36-B21E-1927FBB2B179}" destId="{3248E16C-B0C6-4DD3-B78D-3A29CF1740DB}" srcOrd="0" destOrd="0" parTransId="{4CA03D63-5D56-4219-828F-A5BF6F7267E7}" sibTransId="{327A7B0F-B0EA-49C4-804C-8C6CE45955AF}"/>
    <dgm:cxn modelId="{079E2793-70AE-4182-8AB3-30E6704DD9B3}" type="presOf" srcId="{D5269A5E-EF2B-41E9-AE21-2C8BC4360D5A}" destId="{C12E6A67-1AB3-465A-8DBE-CA43EE4098F7}" srcOrd="0" destOrd="2" presId="urn:microsoft.com/office/officeart/2005/8/layout/vList6"/>
    <dgm:cxn modelId="{AEFA619D-58A8-4D29-BE2B-6B19F4D97327}" srcId="{CB8DEBD4-5697-492F-AB19-3FE3D4EC0FDF}" destId="{E2780CA3-2B81-41E1-84DF-B47A4A37E987}" srcOrd="0" destOrd="0" parTransId="{3CDC10C1-1A4A-4E1C-915F-2D87CA3B6274}" sibTransId="{EF219261-1E01-4798-8C76-5D808EE58B7D}"/>
    <dgm:cxn modelId="{889FE935-2D4C-4631-9B9B-B81841077126}" type="presOf" srcId="{CB8DEBD4-5697-492F-AB19-3FE3D4EC0FDF}" destId="{18A5062B-6C8B-440E-81E9-83ECA3D4703E}" srcOrd="0" destOrd="0" presId="urn:microsoft.com/office/officeart/2005/8/layout/vList6"/>
    <dgm:cxn modelId="{1435E50D-D800-4A8A-B865-51C75ACF9E09}" srcId="{7140E3D4-D116-4A36-B21E-1927FBB2B179}" destId="{119FB624-77FF-410F-B2CB-A5ECA1FCDB96}" srcOrd="1" destOrd="0" parTransId="{E1F752F2-CC12-4A31-86D0-974D676851FE}" sibTransId="{A3928A1D-C1DD-47C1-87FF-664B2D69B53C}"/>
    <dgm:cxn modelId="{4CBB8334-0B89-4368-AB9D-1B4A3AAD864E}" srcId="{E2780CA3-2B81-41E1-84DF-B47A4A37E987}" destId="{4B6F020F-9EE0-4B2E-983A-FBD095961B22}" srcOrd="0" destOrd="0" parTransId="{9D1FEA8D-01E5-40C0-8B83-41892F4BB5A1}" sibTransId="{851D1B22-3FFC-41E1-AEB0-92B0C419D5BA}"/>
    <dgm:cxn modelId="{841638E5-1B9A-4334-95BB-A53CA491756F}" type="presOf" srcId="{4B6F020F-9EE0-4B2E-983A-FBD095961B22}" destId="{8ED12998-9B03-49A7-A8A2-5613713435E5}" srcOrd="0" destOrd="0" presId="urn:microsoft.com/office/officeart/2005/8/layout/vList6"/>
    <dgm:cxn modelId="{C21CA14A-2B61-4481-A81B-0C82E5491091}" srcId="{7140E3D4-D116-4A36-B21E-1927FBB2B179}" destId="{D5269A5E-EF2B-41E9-AE21-2C8BC4360D5A}" srcOrd="2" destOrd="0" parTransId="{F7886ABF-911E-41F5-87E9-7AEAFCA53527}" sibTransId="{4C3BBB96-7937-48DC-B047-C16151872179}"/>
    <dgm:cxn modelId="{759B4ABF-013C-4056-9EFF-5556E65B4E5A}" type="presOf" srcId="{7140E3D4-D116-4A36-B21E-1927FBB2B179}" destId="{7A366D82-3ECF-46DD-A26B-9B0619E8F203}" srcOrd="0" destOrd="0" presId="urn:microsoft.com/office/officeart/2005/8/layout/vList6"/>
    <dgm:cxn modelId="{E2D7F0B4-DF55-445A-BFE2-009D8099267B}" type="presParOf" srcId="{18A5062B-6C8B-440E-81E9-83ECA3D4703E}" destId="{2F6190A8-2D3A-4457-B718-3676D9436148}" srcOrd="0" destOrd="0" presId="urn:microsoft.com/office/officeart/2005/8/layout/vList6"/>
    <dgm:cxn modelId="{AD9B3139-83FB-44D8-B052-13648D80E1BD}" type="presParOf" srcId="{2F6190A8-2D3A-4457-B718-3676D9436148}" destId="{81F6138B-8CFC-4F83-B943-AD1D816E5207}" srcOrd="0" destOrd="0" presId="urn:microsoft.com/office/officeart/2005/8/layout/vList6"/>
    <dgm:cxn modelId="{9EF8D6A9-8053-42EA-A4C0-B0CF825CC7BE}" type="presParOf" srcId="{2F6190A8-2D3A-4457-B718-3676D9436148}" destId="{8ED12998-9B03-49A7-A8A2-5613713435E5}" srcOrd="1" destOrd="0" presId="urn:microsoft.com/office/officeart/2005/8/layout/vList6"/>
    <dgm:cxn modelId="{A0F441A9-FB01-4B57-8928-DEDD39255BDE}" type="presParOf" srcId="{18A5062B-6C8B-440E-81E9-83ECA3D4703E}" destId="{B3AD9A1C-6AFC-4BCE-8088-E279BEE1D26E}" srcOrd="1" destOrd="0" presId="urn:microsoft.com/office/officeart/2005/8/layout/vList6"/>
    <dgm:cxn modelId="{B73E95B8-1715-402C-AE84-95E2E14505E9}" type="presParOf" srcId="{18A5062B-6C8B-440E-81E9-83ECA3D4703E}" destId="{E64E52C8-93AE-4B2D-94EE-A386F342A8FA}" srcOrd="2" destOrd="0" presId="urn:microsoft.com/office/officeart/2005/8/layout/vList6"/>
    <dgm:cxn modelId="{3284C989-3727-4D0F-922A-DEE3DBD8A00E}" type="presParOf" srcId="{E64E52C8-93AE-4B2D-94EE-A386F342A8FA}" destId="{7A366D82-3ECF-46DD-A26B-9B0619E8F203}" srcOrd="0" destOrd="0" presId="urn:microsoft.com/office/officeart/2005/8/layout/vList6"/>
    <dgm:cxn modelId="{26C758EC-1011-4712-ABF3-B375E4974C7A}" type="presParOf" srcId="{E64E52C8-93AE-4B2D-94EE-A386F342A8FA}" destId="{C12E6A67-1AB3-465A-8DBE-CA43EE409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8DEBD4-5697-492F-AB19-3FE3D4EC0FDF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2780CA3-2B81-41E1-84DF-B47A4A37E987}">
      <dgm:prSet phldrT="[Κείμενο]" custT="1"/>
      <dgm:spPr/>
      <dgm:t>
        <a:bodyPr/>
        <a:lstStyle/>
        <a:p>
          <a:pPr rtl="0"/>
          <a:r>
            <a:rPr lang="el-GR" sz="2800" b="1" u="none" dirty="0" smtClean="0"/>
            <a:t>Εκπαίδευση</a:t>
          </a:r>
          <a:endParaRPr lang="el-GR" sz="2800" b="1" u="none" dirty="0"/>
        </a:p>
      </dgm:t>
    </dgm:pt>
    <dgm:pt modelId="{3CDC10C1-1A4A-4E1C-915F-2D87CA3B6274}" cxnId="{AEFA619D-58A8-4D29-BE2B-6B19F4D97327}" type="parTrans">
      <dgm:prSet/>
      <dgm:spPr/>
      <dgm:t>
        <a:bodyPr/>
        <a:lstStyle/>
        <a:p>
          <a:endParaRPr lang="el-GR"/>
        </a:p>
      </dgm:t>
    </dgm:pt>
    <dgm:pt modelId="{EF219261-1E01-4798-8C76-5D808EE58B7D}" cxnId="{AEFA619D-58A8-4D29-BE2B-6B19F4D97327}" type="sibTrans">
      <dgm:prSet/>
      <dgm:spPr/>
      <dgm:t>
        <a:bodyPr/>
        <a:lstStyle/>
        <a:p>
          <a:endParaRPr lang="el-GR"/>
        </a:p>
      </dgm:t>
    </dgm:pt>
    <dgm:pt modelId="{4B6F020F-9EE0-4B2E-983A-FBD095961B22}">
      <dgm:prSet phldrT="[Κείμενο]"/>
      <dgm:spPr/>
      <dgm:t>
        <a:bodyPr/>
        <a:lstStyle/>
        <a:p>
          <a:pPr algn="l"/>
          <a:r>
            <a:rPr lang="el-GR" b="1" dirty="0" smtClean="0"/>
            <a:t>Εκπαίδευση και Έλλειψη Πρόσβασης: Η συχνή μετακίνηση από περιοχή σε περιοχή λόγω των συνθηκών ζωής, και οι κοινωνικές προκαταλήψεις αποτελούν σημαντικά εμπόδια για την εκπαίδευση των παιδιών των Ρομά</a:t>
          </a:r>
          <a:endParaRPr lang="el-GR" b="1" dirty="0"/>
        </a:p>
      </dgm:t>
    </dgm:pt>
    <dgm:pt modelId="{9D1FEA8D-01E5-40C0-8B83-41892F4BB5A1}" cxnId="{4CBB8334-0B89-4368-AB9D-1B4A3AAD864E}" type="parTrans">
      <dgm:prSet/>
      <dgm:spPr/>
      <dgm:t>
        <a:bodyPr/>
        <a:lstStyle/>
        <a:p>
          <a:endParaRPr lang="el-GR"/>
        </a:p>
      </dgm:t>
    </dgm:pt>
    <dgm:pt modelId="{851D1B22-3FFC-41E1-AEB0-92B0C419D5BA}" cxnId="{4CBB8334-0B89-4368-AB9D-1B4A3AAD864E}" type="sibTrans">
      <dgm:prSet/>
      <dgm:spPr/>
      <dgm:t>
        <a:bodyPr/>
        <a:lstStyle/>
        <a:p>
          <a:endParaRPr lang="el-GR"/>
        </a:p>
      </dgm:t>
    </dgm:pt>
    <dgm:pt modelId="{7140E3D4-D116-4A36-B21E-1927FBB2B179}">
      <dgm:prSet phldrT="[Κείμενο]" custT="1"/>
      <dgm:spPr/>
      <dgm:t>
        <a:bodyPr/>
        <a:lstStyle/>
        <a:p>
          <a:pPr rtl="0"/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Στέγαση και Διαβίωση</a:t>
          </a:r>
        </a:p>
      </dgm:t>
    </dgm:pt>
    <dgm:pt modelId="{87C99FFC-ADCC-44CD-BCB0-BA410212C11B}" cxnId="{007931A8-EAC9-41F3-BB0A-6F3C76C2F0C9}" type="parTrans">
      <dgm:prSet/>
      <dgm:spPr/>
      <dgm:t>
        <a:bodyPr/>
        <a:lstStyle/>
        <a:p>
          <a:endParaRPr lang="el-GR"/>
        </a:p>
      </dgm:t>
    </dgm:pt>
    <dgm:pt modelId="{97157B35-4CBA-4139-AFA1-65DAF7E52703}" cxnId="{007931A8-EAC9-41F3-BB0A-6F3C76C2F0C9}" type="sibTrans">
      <dgm:prSet/>
      <dgm:spPr/>
      <dgm:t>
        <a:bodyPr/>
        <a:lstStyle/>
        <a:p>
          <a:endParaRPr lang="el-GR"/>
        </a:p>
      </dgm:t>
    </dgm:pt>
    <dgm:pt modelId="{3248E16C-B0C6-4DD3-B78D-3A29CF1740DB}">
      <dgm:prSet phldrT="[Κείμενο]"/>
      <dgm:spPr/>
      <dgm:t>
        <a:bodyPr/>
        <a:lstStyle/>
        <a:p>
          <a:pPr rtl="0"/>
          <a:endParaRPr lang="el-GR" b="1" dirty="0"/>
        </a:p>
      </dgm:t>
    </dgm:pt>
    <dgm:pt modelId="{4CA03D63-5D56-4219-828F-A5BF6F7267E7}" cxnId="{5CE856D4-1F51-4D4E-83CB-D672CD9B8AE2}" type="parTrans">
      <dgm:prSet/>
      <dgm:spPr/>
      <dgm:t>
        <a:bodyPr/>
        <a:lstStyle/>
        <a:p>
          <a:endParaRPr lang="el-GR"/>
        </a:p>
      </dgm:t>
    </dgm:pt>
    <dgm:pt modelId="{327A7B0F-B0EA-49C4-804C-8C6CE45955AF}" cxnId="{5CE856D4-1F51-4D4E-83CB-D672CD9B8AE2}" type="sibTrans">
      <dgm:prSet/>
      <dgm:spPr/>
      <dgm:t>
        <a:bodyPr/>
        <a:lstStyle/>
        <a:p>
          <a:endParaRPr lang="el-GR"/>
        </a:p>
      </dgm:t>
    </dgm:pt>
    <dgm:pt modelId="{119FB624-77FF-410F-B2CB-A5ECA1FCDB96}">
      <dgm:prSet phldrT="[Κείμενο]"/>
      <dgm:spPr/>
      <dgm:t>
        <a:bodyPr/>
        <a:lstStyle/>
        <a:p>
          <a:pPr rtl="0"/>
          <a:endParaRPr lang="el-GR" b="1" dirty="0"/>
        </a:p>
      </dgm:t>
    </dgm:pt>
    <dgm:pt modelId="{E1F752F2-CC12-4A31-86D0-974D676851FE}" cxnId="{1435E50D-D800-4A8A-B865-51C75ACF9E09}" type="parTrans">
      <dgm:prSet/>
      <dgm:spPr/>
      <dgm:t>
        <a:bodyPr/>
        <a:lstStyle/>
        <a:p>
          <a:endParaRPr lang="el-GR"/>
        </a:p>
      </dgm:t>
    </dgm:pt>
    <dgm:pt modelId="{A3928A1D-C1DD-47C1-87FF-664B2D69B53C}" cxnId="{1435E50D-D800-4A8A-B865-51C75ACF9E09}" type="sibTrans">
      <dgm:prSet/>
      <dgm:spPr/>
      <dgm:t>
        <a:bodyPr/>
        <a:lstStyle/>
        <a:p>
          <a:endParaRPr lang="el-GR"/>
        </a:p>
      </dgm:t>
    </dgm:pt>
    <dgm:pt modelId="{33C51A43-8EAE-4B50-8E77-D08199525179}">
      <dgm:prSet/>
      <dgm:spPr/>
      <dgm:t>
        <a:bodyPr/>
        <a:lstStyle/>
        <a:p>
          <a:r>
            <a:rPr lang="el-GR" b="1" dirty="0" smtClean="0"/>
            <a:t>Οι Ρομά σε κάποιες περιοχές μένουν είτε μόνο σε καταυλισμούς και ένα μικρό ποσοστό σε σπίτια</a:t>
          </a:r>
          <a:endParaRPr lang="el-GR" b="1" dirty="0"/>
        </a:p>
      </dgm:t>
    </dgm:pt>
    <dgm:pt modelId="{BA66F731-BCCE-4CC0-A8D4-B7E5AE61F117}" cxnId="{3AFD1081-636E-4EE2-8E47-6DC74C0E95EF}" type="parTrans">
      <dgm:prSet/>
      <dgm:spPr/>
      <dgm:t>
        <a:bodyPr/>
        <a:lstStyle/>
        <a:p>
          <a:endParaRPr lang="el-GR"/>
        </a:p>
      </dgm:t>
    </dgm:pt>
    <dgm:pt modelId="{AB2B1D76-0375-417F-B37E-4DE3C2658D74}" cxnId="{3AFD1081-636E-4EE2-8E47-6DC74C0E95EF}" type="sibTrans">
      <dgm:prSet/>
      <dgm:spPr/>
      <dgm:t>
        <a:bodyPr/>
        <a:lstStyle/>
        <a:p>
          <a:endParaRPr lang="el-GR"/>
        </a:p>
      </dgm:t>
    </dgm:pt>
    <dgm:pt modelId="{852EA703-7285-4AD7-AF91-3C8050C76DA5}">
      <dgm:prSet/>
      <dgm:spPr/>
      <dgm:t>
        <a:bodyPr/>
        <a:lstStyle/>
        <a:p>
          <a:endParaRPr lang="el-GR" b="1" dirty="0">
            <a:solidFill>
              <a:prstClr val="black"/>
            </a:solidFill>
          </a:endParaRPr>
        </a:p>
      </dgm:t>
    </dgm:pt>
    <dgm:pt modelId="{2558DCD7-53AC-478B-92E7-7935D956EDF6}" cxnId="{AB22FA98-9528-490C-B993-BAE6DACC6529}" type="parTrans">
      <dgm:prSet/>
      <dgm:spPr/>
      <dgm:t>
        <a:bodyPr/>
        <a:lstStyle/>
        <a:p>
          <a:endParaRPr lang="el-GR"/>
        </a:p>
      </dgm:t>
    </dgm:pt>
    <dgm:pt modelId="{F994C7B9-BAF1-4BC7-8459-6F7D76C88B3C}" cxnId="{AB22FA98-9528-490C-B993-BAE6DACC6529}" type="sibTrans">
      <dgm:prSet/>
      <dgm:spPr/>
      <dgm:t>
        <a:bodyPr/>
        <a:lstStyle/>
        <a:p>
          <a:endParaRPr lang="el-GR"/>
        </a:p>
      </dgm:t>
    </dgm:pt>
    <dgm:pt modelId="{18A5062B-6C8B-440E-81E9-83ECA3D4703E}" type="pres">
      <dgm:prSet presAssocID="{CB8DEBD4-5697-492F-AB19-3FE3D4EC0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F6190A8-2D3A-4457-B718-3676D9436148}" type="pres">
      <dgm:prSet presAssocID="{E2780CA3-2B81-41E1-84DF-B47A4A37E987}" presName="linNode" presStyleCnt="0"/>
      <dgm:spPr/>
    </dgm:pt>
    <dgm:pt modelId="{81F6138B-8CFC-4F83-B943-AD1D816E5207}" type="pres">
      <dgm:prSet presAssocID="{E2780CA3-2B81-41E1-84DF-B47A4A37E9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D12998-9B03-49A7-A8A2-5613713435E5}" type="pres">
      <dgm:prSet presAssocID="{E2780CA3-2B81-41E1-84DF-B47A4A37E9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D9A1C-6AFC-4BCE-8088-E279BEE1D26E}" type="pres">
      <dgm:prSet presAssocID="{EF219261-1E01-4798-8C76-5D808EE58B7D}" presName="spacing" presStyleCnt="0"/>
      <dgm:spPr/>
    </dgm:pt>
    <dgm:pt modelId="{E64E52C8-93AE-4B2D-94EE-A386F342A8FA}" type="pres">
      <dgm:prSet presAssocID="{7140E3D4-D116-4A36-B21E-1927FBB2B179}" presName="linNode" presStyleCnt="0"/>
      <dgm:spPr/>
    </dgm:pt>
    <dgm:pt modelId="{7A366D82-3ECF-46DD-A26B-9B0619E8F203}" type="pres">
      <dgm:prSet presAssocID="{7140E3D4-D116-4A36-B21E-1927FBB2B1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E6A67-1AB3-465A-8DBE-CA43EE4098F7}" type="pres">
      <dgm:prSet presAssocID="{7140E3D4-D116-4A36-B21E-1927FBB2B17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7931A8-EAC9-41F3-BB0A-6F3C76C2F0C9}" srcId="{CB8DEBD4-5697-492F-AB19-3FE3D4EC0FDF}" destId="{7140E3D4-D116-4A36-B21E-1927FBB2B179}" srcOrd="1" destOrd="0" parTransId="{87C99FFC-ADCC-44CD-BCB0-BA410212C11B}" sibTransId="{97157B35-4CBA-4139-AFA1-65DAF7E52703}"/>
    <dgm:cxn modelId="{07BF1873-7E01-4FE1-AE3E-C6584AC4F4E8}" type="presOf" srcId="{119FB624-77FF-410F-B2CB-A5ECA1FCDB96}" destId="{C12E6A67-1AB3-465A-8DBE-CA43EE4098F7}" srcOrd="0" destOrd="3" presId="urn:microsoft.com/office/officeart/2005/8/layout/vList6"/>
    <dgm:cxn modelId="{1D1D628B-B610-4FD3-94C2-735826A17CE4}" type="presOf" srcId="{33C51A43-8EAE-4B50-8E77-D08199525179}" destId="{C12E6A67-1AB3-465A-8DBE-CA43EE4098F7}" srcOrd="0" destOrd="2" presId="urn:microsoft.com/office/officeart/2005/8/layout/vList6"/>
    <dgm:cxn modelId="{5CE856D4-1F51-4D4E-83CB-D672CD9B8AE2}" srcId="{7140E3D4-D116-4A36-B21E-1927FBB2B179}" destId="{3248E16C-B0C6-4DD3-B78D-3A29CF1740DB}" srcOrd="0" destOrd="0" parTransId="{4CA03D63-5D56-4219-828F-A5BF6F7267E7}" sibTransId="{327A7B0F-B0EA-49C4-804C-8C6CE45955AF}"/>
    <dgm:cxn modelId="{AB22FA98-9528-490C-B993-BAE6DACC6529}" srcId="{7140E3D4-D116-4A36-B21E-1927FBB2B179}" destId="{852EA703-7285-4AD7-AF91-3C8050C76DA5}" srcOrd="1" destOrd="0" parTransId="{2558DCD7-53AC-478B-92E7-7935D956EDF6}" sibTransId="{F994C7B9-BAF1-4BC7-8459-6F7D76C88B3C}"/>
    <dgm:cxn modelId="{32F1063C-EEA1-4E61-AC55-693F927B4C3D}" type="presOf" srcId="{852EA703-7285-4AD7-AF91-3C8050C76DA5}" destId="{C12E6A67-1AB3-465A-8DBE-CA43EE4098F7}" srcOrd="0" destOrd="1" presId="urn:microsoft.com/office/officeart/2005/8/layout/vList6"/>
    <dgm:cxn modelId="{7763406A-4B0F-4DFE-8A39-30A1B78CD7AE}" type="presOf" srcId="{4B6F020F-9EE0-4B2E-983A-FBD095961B22}" destId="{8ED12998-9B03-49A7-A8A2-5613713435E5}" srcOrd="0" destOrd="0" presId="urn:microsoft.com/office/officeart/2005/8/layout/vList6"/>
    <dgm:cxn modelId="{AEFA619D-58A8-4D29-BE2B-6B19F4D97327}" srcId="{CB8DEBD4-5697-492F-AB19-3FE3D4EC0FDF}" destId="{E2780CA3-2B81-41E1-84DF-B47A4A37E987}" srcOrd="0" destOrd="0" parTransId="{3CDC10C1-1A4A-4E1C-915F-2D87CA3B6274}" sibTransId="{EF219261-1E01-4798-8C76-5D808EE58B7D}"/>
    <dgm:cxn modelId="{1435E50D-D800-4A8A-B865-51C75ACF9E09}" srcId="{7140E3D4-D116-4A36-B21E-1927FBB2B179}" destId="{119FB624-77FF-410F-B2CB-A5ECA1FCDB96}" srcOrd="3" destOrd="0" parTransId="{E1F752F2-CC12-4A31-86D0-974D676851FE}" sibTransId="{A3928A1D-C1DD-47C1-87FF-664B2D69B53C}"/>
    <dgm:cxn modelId="{526CC916-6D0E-4A06-9D2E-AE79345C6C8A}" type="presOf" srcId="{7140E3D4-D116-4A36-B21E-1927FBB2B179}" destId="{7A366D82-3ECF-46DD-A26B-9B0619E8F203}" srcOrd="0" destOrd="0" presId="urn:microsoft.com/office/officeart/2005/8/layout/vList6"/>
    <dgm:cxn modelId="{4CBB8334-0B89-4368-AB9D-1B4A3AAD864E}" srcId="{E2780CA3-2B81-41E1-84DF-B47A4A37E987}" destId="{4B6F020F-9EE0-4B2E-983A-FBD095961B22}" srcOrd="0" destOrd="0" parTransId="{9D1FEA8D-01E5-40C0-8B83-41892F4BB5A1}" sibTransId="{851D1B22-3FFC-41E1-AEB0-92B0C419D5BA}"/>
    <dgm:cxn modelId="{228314B8-57B9-4F38-B0C0-87C5B06AD4CD}" type="presOf" srcId="{CB8DEBD4-5697-492F-AB19-3FE3D4EC0FDF}" destId="{18A5062B-6C8B-440E-81E9-83ECA3D4703E}" srcOrd="0" destOrd="0" presId="urn:microsoft.com/office/officeart/2005/8/layout/vList6"/>
    <dgm:cxn modelId="{3AFD1081-636E-4EE2-8E47-6DC74C0E95EF}" srcId="{7140E3D4-D116-4A36-B21E-1927FBB2B179}" destId="{33C51A43-8EAE-4B50-8E77-D08199525179}" srcOrd="2" destOrd="0" parTransId="{BA66F731-BCCE-4CC0-A8D4-B7E5AE61F117}" sibTransId="{AB2B1D76-0375-417F-B37E-4DE3C2658D74}"/>
    <dgm:cxn modelId="{455B55D4-2E5A-4AF4-82D3-21FA641998B3}" type="presOf" srcId="{3248E16C-B0C6-4DD3-B78D-3A29CF1740DB}" destId="{C12E6A67-1AB3-465A-8DBE-CA43EE4098F7}" srcOrd="0" destOrd="0" presId="urn:microsoft.com/office/officeart/2005/8/layout/vList6"/>
    <dgm:cxn modelId="{122920C6-56CF-4749-96E5-1CF00422BFFE}" type="presOf" srcId="{E2780CA3-2B81-41E1-84DF-B47A4A37E987}" destId="{81F6138B-8CFC-4F83-B943-AD1D816E5207}" srcOrd="0" destOrd="0" presId="urn:microsoft.com/office/officeart/2005/8/layout/vList6"/>
    <dgm:cxn modelId="{D1DA90AB-F4EE-4084-AC0F-974964395BC8}" type="presParOf" srcId="{18A5062B-6C8B-440E-81E9-83ECA3D4703E}" destId="{2F6190A8-2D3A-4457-B718-3676D9436148}" srcOrd="0" destOrd="0" presId="urn:microsoft.com/office/officeart/2005/8/layout/vList6"/>
    <dgm:cxn modelId="{068AB7FF-296D-41C8-B3F8-EE0F6D4E0D88}" type="presParOf" srcId="{2F6190A8-2D3A-4457-B718-3676D9436148}" destId="{81F6138B-8CFC-4F83-B943-AD1D816E5207}" srcOrd="0" destOrd="0" presId="urn:microsoft.com/office/officeart/2005/8/layout/vList6"/>
    <dgm:cxn modelId="{67F2DD2D-3B93-4F29-A679-636967551E91}" type="presParOf" srcId="{2F6190A8-2D3A-4457-B718-3676D9436148}" destId="{8ED12998-9B03-49A7-A8A2-5613713435E5}" srcOrd="1" destOrd="0" presId="urn:microsoft.com/office/officeart/2005/8/layout/vList6"/>
    <dgm:cxn modelId="{1BBA0F90-DACA-44E9-98B8-18C74C1EEA4D}" type="presParOf" srcId="{18A5062B-6C8B-440E-81E9-83ECA3D4703E}" destId="{B3AD9A1C-6AFC-4BCE-8088-E279BEE1D26E}" srcOrd="1" destOrd="0" presId="urn:microsoft.com/office/officeart/2005/8/layout/vList6"/>
    <dgm:cxn modelId="{02CC68AF-1579-485B-9557-487F54EC7AD9}" type="presParOf" srcId="{18A5062B-6C8B-440E-81E9-83ECA3D4703E}" destId="{E64E52C8-93AE-4B2D-94EE-A386F342A8FA}" srcOrd="2" destOrd="0" presId="urn:microsoft.com/office/officeart/2005/8/layout/vList6"/>
    <dgm:cxn modelId="{C8445E0C-6760-4B59-BEBB-740D566EE069}" type="presParOf" srcId="{E64E52C8-93AE-4B2D-94EE-A386F342A8FA}" destId="{7A366D82-3ECF-46DD-A26B-9B0619E8F203}" srcOrd="0" destOrd="0" presId="urn:microsoft.com/office/officeart/2005/8/layout/vList6"/>
    <dgm:cxn modelId="{143370D1-453B-477E-8919-9EBDE35DFFEB}" type="presParOf" srcId="{E64E52C8-93AE-4B2D-94EE-A386F342A8FA}" destId="{C12E6A67-1AB3-465A-8DBE-CA43EE409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8DEBD4-5697-492F-AB19-3FE3D4EC0FDF}" type="doc">
      <dgm:prSet loTypeId="urn:microsoft.com/office/officeart/2005/8/layout/v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E2780CA3-2B81-41E1-84DF-B47A4A37E987}">
      <dgm:prSet phldrT="[Κείμενο]" custT="1"/>
      <dgm:spPr/>
      <dgm:t>
        <a:bodyPr/>
        <a:lstStyle/>
        <a:p>
          <a:pPr rtl="0"/>
          <a:r>
            <a:rPr lang="el-GR" sz="2400" b="1" u="none" dirty="0" smtClean="0"/>
            <a:t>Περιθωριοποίηση και Κοινωνικός Αποκλεισμός</a:t>
          </a:r>
        </a:p>
      </dgm:t>
    </dgm:pt>
    <dgm:pt modelId="{3CDC10C1-1A4A-4E1C-915F-2D87CA3B6274}" cxnId="{4C7B2D8B-383E-40A7-B623-989D3A502842}" type="parTrans">
      <dgm:prSet/>
      <dgm:spPr/>
      <dgm:t>
        <a:bodyPr/>
        <a:lstStyle/>
        <a:p>
          <a:endParaRPr lang="el-GR"/>
        </a:p>
      </dgm:t>
    </dgm:pt>
    <dgm:pt modelId="{EF219261-1E01-4798-8C76-5D808EE58B7D}" cxnId="{4C7B2D8B-383E-40A7-B623-989D3A502842}" type="sibTrans">
      <dgm:prSet/>
      <dgm:spPr/>
      <dgm:t>
        <a:bodyPr/>
        <a:lstStyle/>
        <a:p>
          <a:endParaRPr lang="el-GR"/>
        </a:p>
      </dgm:t>
    </dgm:pt>
    <dgm:pt modelId="{8EBE0646-A64A-4810-9071-6EFFD687CE32}">
      <dgm:prSet phldrT="[Κείμενο]"/>
      <dgm:spPr/>
      <dgm:t>
        <a:bodyPr/>
        <a:lstStyle/>
        <a:p>
          <a:pPr algn="l"/>
          <a:endParaRPr lang="el-GR" sz="1300" b="1" dirty="0"/>
        </a:p>
      </dgm:t>
    </dgm:pt>
    <dgm:pt modelId="{FD06A5D2-BD3B-4528-977F-184B5033BBFE}" cxnId="{8F2FDE03-2ED9-47C0-8B63-EA124144C25D}" type="parTrans">
      <dgm:prSet/>
      <dgm:spPr/>
      <dgm:t>
        <a:bodyPr/>
        <a:lstStyle/>
        <a:p>
          <a:endParaRPr lang="el-GR"/>
        </a:p>
      </dgm:t>
    </dgm:pt>
    <dgm:pt modelId="{AFF3C6E1-9558-48B2-8600-C0605FB5B2A9}" cxnId="{8F2FDE03-2ED9-47C0-8B63-EA124144C25D}" type="sibTrans">
      <dgm:prSet/>
      <dgm:spPr/>
      <dgm:t>
        <a:bodyPr/>
        <a:lstStyle/>
        <a:p>
          <a:endParaRPr lang="el-GR"/>
        </a:p>
      </dgm:t>
    </dgm:pt>
    <dgm:pt modelId="{4B6F020F-9EE0-4B2E-983A-FBD095961B22}">
      <dgm:prSet phldrT="[Κείμενο]" custT="1"/>
      <dgm:spPr/>
      <dgm:t>
        <a:bodyPr/>
        <a:lstStyle/>
        <a:p>
          <a:pPr algn="l"/>
          <a:r>
            <a:rPr lang="el-GR" sz="1800" b="1" dirty="0" smtClean="0">
              <a:ea typeface="Calibri" panose="020F0502020204030204"/>
            </a:rPr>
            <a:t>Η ζωή τους σε καταυλισμούς ή απομακρυσμένα παραρτήματα συχνά συνδέεται με την έλλειψη πρόσβασης σε βασικές υπηρεσίες και υποδομές</a:t>
          </a:r>
          <a:endParaRPr lang="el-GR" sz="1800" b="1" dirty="0"/>
        </a:p>
      </dgm:t>
    </dgm:pt>
    <dgm:pt modelId="{9D1FEA8D-01E5-40C0-8B83-41892F4BB5A1}" cxnId="{D2094815-829C-40DA-923C-000F2EDFD252}" type="parTrans">
      <dgm:prSet/>
      <dgm:spPr/>
      <dgm:t>
        <a:bodyPr/>
        <a:lstStyle/>
        <a:p>
          <a:endParaRPr lang="el-GR"/>
        </a:p>
      </dgm:t>
    </dgm:pt>
    <dgm:pt modelId="{851D1B22-3FFC-41E1-AEB0-92B0C419D5BA}" cxnId="{D2094815-829C-40DA-923C-000F2EDFD252}" type="sibTrans">
      <dgm:prSet/>
      <dgm:spPr/>
      <dgm:t>
        <a:bodyPr/>
        <a:lstStyle/>
        <a:p>
          <a:endParaRPr lang="el-GR"/>
        </a:p>
      </dgm:t>
    </dgm:pt>
    <dgm:pt modelId="{7140E3D4-D116-4A36-B21E-1927FBB2B179}">
      <dgm:prSet phldrT="[Κείμενο]" custT="1"/>
      <dgm:spPr/>
      <dgm:t>
        <a:bodyPr/>
        <a:lstStyle/>
        <a:p>
          <a:pPr rtl="0"/>
          <a:r>
            <a:rPr lang="el-GR" sz="2400" b="1" u="none" dirty="0" smtClean="0"/>
            <a:t>Κοινωνικές Σχέσεις και Διακρίσεις</a:t>
          </a:r>
          <a:endParaRPr lang="el-GR" sz="2400" b="1" u="none" noProof="0" dirty="0" smtClean="0"/>
        </a:p>
      </dgm:t>
    </dgm:pt>
    <dgm:pt modelId="{87C99FFC-ADCC-44CD-BCB0-BA410212C11B}" cxnId="{1CCD149A-DBEF-4913-83C8-CFD71E18767B}" type="parTrans">
      <dgm:prSet/>
      <dgm:spPr/>
      <dgm:t>
        <a:bodyPr/>
        <a:lstStyle/>
        <a:p>
          <a:endParaRPr lang="el-GR"/>
        </a:p>
      </dgm:t>
    </dgm:pt>
    <dgm:pt modelId="{97157B35-4CBA-4139-AFA1-65DAF7E52703}" cxnId="{1CCD149A-DBEF-4913-83C8-CFD71E18767B}" type="sibTrans">
      <dgm:prSet/>
      <dgm:spPr/>
      <dgm:t>
        <a:bodyPr/>
        <a:lstStyle/>
        <a:p>
          <a:endParaRPr lang="el-GR"/>
        </a:p>
      </dgm:t>
    </dgm:pt>
    <dgm:pt modelId="{3248E16C-B0C6-4DD3-B78D-3A29CF1740DB}">
      <dgm:prSet phldrT="[Κείμενο]" phldr="0" custT="1"/>
      <dgm:spPr/>
      <dgm:t>
        <a:bodyPr vert="horz" wrap="square"/>
        <a:p>
          <a:pPr algn="l"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300" b="1" dirty="0"/>
            <a:t/>
          </a:r>
          <a:endParaRPr lang="el-GR" sz="1300" b="1" dirty="0"/>
        </a:p>
      </dgm:t>
    </dgm:pt>
    <dgm:pt modelId="{4CA03D63-5D56-4219-828F-A5BF6F7267E7}" cxnId="{5B1BB493-5446-4AAF-9387-2D21B81AF6B6}" type="parTrans">
      <dgm:prSet/>
      <dgm:spPr/>
      <dgm:t>
        <a:bodyPr/>
        <a:lstStyle/>
        <a:p>
          <a:endParaRPr lang="el-GR"/>
        </a:p>
      </dgm:t>
    </dgm:pt>
    <dgm:pt modelId="{327A7B0F-B0EA-49C4-804C-8C6CE45955AF}" cxnId="{5B1BB493-5446-4AAF-9387-2D21B81AF6B6}" type="sibTrans">
      <dgm:prSet/>
      <dgm:spPr/>
      <dgm:t>
        <a:bodyPr/>
        <a:lstStyle/>
        <a:p>
          <a:endParaRPr lang="el-GR"/>
        </a:p>
      </dgm:t>
    </dgm:pt>
    <dgm:pt modelId="{BD5E0C96-AC6D-4DAC-873B-88AC4D3ABDF7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600" b="1" dirty="0" smtClean="0">
              <a:ea typeface="Calibri" panose="020F0502020204030204"/>
            </a:rPr>
            <a:t>Οι Ρομά αντιμετωπίζουν συχνά ρατσιστικές συμπεριφορές, όπως περιθωριοποίηση από την ευρύτερη κοινωνία, σε τοπικό επίπεδο (κοινότητα) ή στο πλαίσιο των κοινωνικών και επαγγελματικών σχέσεων</a:t>
          </a:r>
          <a:r>
            <a:rPr lang="el-GR" sz="1300" b="1" dirty="0"/>
            <a:t/>
          </a:r>
          <a:endParaRPr lang="el-GR" sz="1300" b="1" dirty="0"/>
        </a:p>
      </dgm:t>
    </dgm:pt>
    <dgm:pt modelId="{5BC8778A-C7FB-4949-8705-A8808D36BEC5}" cxnId="{F8E26ADD-8F09-4068-BC02-DDED123F2BCE}" type="parTrans">
      <dgm:prSet/>
      <dgm:spPr/>
    </dgm:pt>
    <dgm:pt modelId="{B4494F28-4FCD-4DB1-844F-8A5C01158EC5}" cxnId="{F8E26ADD-8F09-4068-BC02-DDED123F2BCE}" type="sibTrans">
      <dgm:prSet/>
      <dgm:spPr/>
    </dgm:pt>
    <dgm:pt modelId="{225349C1-6288-4A46-A5AF-25472C26171E}">
      <dgm:prSet phldr="0" custT="1"/>
      <dgm:spPr/>
      <dgm:t>
        <a:bodyPr vert="horz" wrap="square"/>
        <a:p>
          <a:pPr algn="l" rtl="0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l-GR" sz="1300" b="1" dirty="0"/>
            <a:t/>
          </a:r>
          <a:endParaRPr lang="el-GR" sz="1300" b="1" dirty="0"/>
        </a:p>
      </dgm:t>
    </dgm:pt>
    <dgm:pt modelId="{0D2E9FC9-E0EE-492E-A360-089DBB7DFC4E}" cxnId="{E3F358CA-05ED-441B-B224-4C11E32CAAAB}" type="parTrans">
      <dgm:prSet/>
      <dgm:spPr/>
    </dgm:pt>
    <dgm:pt modelId="{9C65CE1A-717E-495A-AAAF-982DF01A2761}" cxnId="{E3F358CA-05ED-441B-B224-4C11E32CAAAB}" type="sibTrans">
      <dgm:prSet/>
      <dgm:spPr/>
    </dgm:pt>
    <dgm:pt modelId="{18A5062B-6C8B-440E-81E9-83ECA3D4703E}" type="pres">
      <dgm:prSet presAssocID="{CB8DEBD4-5697-492F-AB19-3FE3D4EC0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F6190A8-2D3A-4457-B718-3676D9436148}" type="pres">
      <dgm:prSet presAssocID="{E2780CA3-2B81-41E1-84DF-B47A4A37E987}" presName="linNode" presStyleCnt="0"/>
      <dgm:spPr/>
    </dgm:pt>
    <dgm:pt modelId="{81F6138B-8CFC-4F83-B943-AD1D816E5207}" type="pres">
      <dgm:prSet presAssocID="{E2780CA3-2B81-41E1-84DF-B47A4A37E9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D12998-9B03-49A7-A8A2-5613713435E5}" type="pres">
      <dgm:prSet presAssocID="{E2780CA3-2B81-41E1-84DF-B47A4A37E9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AD9A1C-6AFC-4BCE-8088-E279BEE1D26E}" type="pres">
      <dgm:prSet presAssocID="{EF219261-1E01-4798-8C76-5D808EE58B7D}" presName="spacing" presStyleCnt="0"/>
      <dgm:spPr/>
    </dgm:pt>
    <dgm:pt modelId="{E64E52C8-93AE-4B2D-94EE-A386F342A8FA}" type="pres">
      <dgm:prSet presAssocID="{7140E3D4-D116-4A36-B21E-1927FBB2B179}" presName="linNode" presStyleCnt="0"/>
      <dgm:spPr/>
    </dgm:pt>
    <dgm:pt modelId="{7A366D82-3ECF-46DD-A26B-9B0619E8F203}" type="pres">
      <dgm:prSet presAssocID="{7140E3D4-D116-4A36-B21E-1927FBB2B1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E6A67-1AB3-465A-8DBE-CA43EE4098F7}" type="pres">
      <dgm:prSet presAssocID="{7140E3D4-D116-4A36-B21E-1927FBB2B179}" presName="childShp" presStyleLbl="bgAccFollowNode1" presStyleIdx="1" presStyleCnt="2" custScaleX="109230" custScaleY="1034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C7B2D8B-383E-40A7-B623-989D3A502842}" srcId="{CB8DEBD4-5697-492F-AB19-3FE3D4EC0FDF}" destId="{E2780CA3-2B81-41E1-84DF-B47A4A37E987}" srcOrd="0" destOrd="0" parTransId="{3CDC10C1-1A4A-4E1C-915F-2D87CA3B6274}" sibTransId="{EF219261-1E01-4798-8C76-5D808EE58B7D}"/>
    <dgm:cxn modelId="{8F2FDE03-2ED9-47C0-8B63-EA124144C25D}" srcId="{E2780CA3-2B81-41E1-84DF-B47A4A37E987}" destId="{8EBE0646-A64A-4810-9071-6EFFD687CE32}" srcOrd="0" destOrd="0" parTransId="{FD06A5D2-BD3B-4528-977F-184B5033BBFE}" sibTransId="{AFF3C6E1-9558-48B2-8600-C0605FB5B2A9}"/>
    <dgm:cxn modelId="{D2094815-829C-40DA-923C-000F2EDFD252}" srcId="{E2780CA3-2B81-41E1-84DF-B47A4A37E987}" destId="{4B6F020F-9EE0-4B2E-983A-FBD095961B22}" srcOrd="1" destOrd="0" parTransId="{9D1FEA8D-01E5-40C0-8B83-41892F4BB5A1}" sibTransId="{851D1B22-3FFC-41E1-AEB0-92B0C419D5BA}"/>
    <dgm:cxn modelId="{1CCD149A-DBEF-4913-83C8-CFD71E18767B}" srcId="{CB8DEBD4-5697-492F-AB19-3FE3D4EC0FDF}" destId="{7140E3D4-D116-4A36-B21E-1927FBB2B179}" srcOrd="1" destOrd="0" parTransId="{87C99FFC-ADCC-44CD-BCB0-BA410212C11B}" sibTransId="{97157B35-4CBA-4139-AFA1-65DAF7E52703}"/>
    <dgm:cxn modelId="{5B1BB493-5446-4AAF-9387-2D21B81AF6B6}" srcId="{7140E3D4-D116-4A36-B21E-1927FBB2B179}" destId="{3248E16C-B0C6-4DD3-B78D-3A29CF1740DB}" srcOrd="0" destOrd="1" parTransId="{4CA03D63-5D56-4219-828F-A5BF6F7267E7}" sibTransId="{327A7B0F-B0EA-49C4-804C-8C6CE45955AF}"/>
    <dgm:cxn modelId="{F8E26ADD-8F09-4068-BC02-DDED123F2BCE}" srcId="{7140E3D4-D116-4A36-B21E-1927FBB2B179}" destId="{BD5E0C96-AC6D-4DAC-873B-88AC4D3ABDF7}" srcOrd="1" destOrd="1" parTransId="{5BC8778A-C7FB-4949-8705-A8808D36BEC5}" sibTransId="{B4494F28-4FCD-4DB1-844F-8A5C01158EC5}"/>
    <dgm:cxn modelId="{E3F358CA-05ED-441B-B224-4C11E32CAAAB}" srcId="{7140E3D4-D116-4A36-B21E-1927FBB2B179}" destId="{225349C1-6288-4A46-A5AF-25472C26171E}" srcOrd="2" destOrd="1" parTransId="{0D2E9FC9-E0EE-492E-A360-089DBB7DFC4E}" sibTransId="{9C65CE1A-717E-495A-AAAF-982DF01A2761}"/>
    <dgm:cxn modelId="{996B1480-8EAD-4CFD-909B-C4A55F4E2AF4}" type="presOf" srcId="{CB8DEBD4-5697-492F-AB19-3FE3D4EC0FDF}" destId="{18A5062B-6C8B-440E-81E9-83ECA3D4703E}" srcOrd="0" destOrd="0" presId="urn:microsoft.com/office/officeart/2005/8/layout/vList6"/>
    <dgm:cxn modelId="{6A5A24A7-FA76-471B-A175-ABF783CDABE4}" type="presParOf" srcId="{18A5062B-6C8B-440E-81E9-83ECA3D4703E}" destId="{2F6190A8-2D3A-4457-B718-3676D9436148}" srcOrd="0" destOrd="0" presId="urn:microsoft.com/office/officeart/2005/8/layout/vList6"/>
    <dgm:cxn modelId="{5FEC1A5A-889A-468A-9B22-FF93B116A18F}" type="presParOf" srcId="{2F6190A8-2D3A-4457-B718-3676D9436148}" destId="{81F6138B-8CFC-4F83-B943-AD1D816E5207}" srcOrd="0" destOrd="0" presId="urn:microsoft.com/office/officeart/2005/8/layout/vList6"/>
    <dgm:cxn modelId="{ABFCB7AD-3E5D-4305-9163-64C9BF2B0894}" type="presOf" srcId="{E2780CA3-2B81-41E1-84DF-B47A4A37E987}" destId="{81F6138B-8CFC-4F83-B943-AD1D816E5207}" srcOrd="0" destOrd="0" presId="urn:microsoft.com/office/officeart/2005/8/layout/vList6"/>
    <dgm:cxn modelId="{7B394A60-1449-44F0-A96C-B639A7B8020C}" type="presParOf" srcId="{2F6190A8-2D3A-4457-B718-3676D9436148}" destId="{8ED12998-9B03-49A7-A8A2-5613713435E5}" srcOrd="1" destOrd="0" presId="urn:microsoft.com/office/officeart/2005/8/layout/vList6"/>
    <dgm:cxn modelId="{283D361F-8A7E-4299-9542-9CC0A6F3A63F}" type="presOf" srcId="{8EBE0646-A64A-4810-9071-6EFFD687CE32}" destId="{8ED12998-9B03-49A7-A8A2-5613713435E5}" srcOrd="0" destOrd="0" presId="urn:microsoft.com/office/officeart/2005/8/layout/vList6"/>
    <dgm:cxn modelId="{6801ADA0-69B2-4276-8AEA-1B70F55512B8}" type="presOf" srcId="{4B6F020F-9EE0-4B2E-983A-FBD095961B22}" destId="{8ED12998-9B03-49A7-A8A2-5613713435E5}" srcOrd="0" destOrd="1" presId="urn:microsoft.com/office/officeart/2005/8/layout/vList6"/>
    <dgm:cxn modelId="{EFC11428-9FD2-4B3D-876F-2A0D29E2F191}" type="presParOf" srcId="{18A5062B-6C8B-440E-81E9-83ECA3D4703E}" destId="{B3AD9A1C-6AFC-4BCE-8088-E279BEE1D26E}" srcOrd="1" destOrd="0" presId="urn:microsoft.com/office/officeart/2005/8/layout/vList6"/>
    <dgm:cxn modelId="{36F62AC7-4839-40D8-ADE3-3A41A76B7785}" type="presParOf" srcId="{18A5062B-6C8B-440E-81E9-83ECA3D4703E}" destId="{E64E52C8-93AE-4B2D-94EE-A386F342A8FA}" srcOrd="2" destOrd="0" presId="urn:microsoft.com/office/officeart/2005/8/layout/vList6"/>
    <dgm:cxn modelId="{6941F078-EDD9-469D-80F2-47495650D06C}" type="presParOf" srcId="{E64E52C8-93AE-4B2D-94EE-A386F342A8FA}" destId="{7A366D82-3ECF-46DD-A26B-9B0619E8F203}" srcOrd="0" destOrd="2" presId="urn:microsoft.com/office/officeart/2005/8/layout/vList6"/>
    <dgm:cxn modelId="{2EDDF4F2-6EAF-456B-B1F0-225D25538875}" type="presOf" srcId="{7140E3D4-D116-4A36-B21E-1927FBB2B179}" destId="{7A366D82-3ECF-46DD-A26B-9B0619E8F203}" srcOrd="0" destOrd="0" presId="urn:microsoft.com/office/officeart/2005/8/layout/vList6"/>
    <dgm:cxn modelId="{AEBEEFA9-96C8-4A1B-BA54-1824CA25F192}" type="presParOf" srcId="{E64E52C8-93AE-4B2D-94EE-A386F342A8FA}" destId="{C12E6A67-1AB3-465A-8DBE-CA43EE4098F7}" srcOrd="1" destOrd="2" presId="urn:microsoft.com/office/officeart/2005/8/layout/vList6"/>
    <dgm:cxn modelId="{EA449B56-F023-419B-973C-07F961F73D0D}" type="presOf" srcId="{3248E16C-B0C6-4DD3-B78D-3A29CF1740DB}" destId="{C12E6A67-1AB3-465A-8DBE-CA43EE4098F7}" srcOrd="0" destOrd="0" presId="urn:microsoft.com/office/officeart/2005/8/layout/vList6"/>
    <dgm:cxn modelId="{A0292B30-C6C7-47DF-9CA1-477B27D32DE7}" type="presOf" srcId="{BD5E0C96-AC6D-4DAC-873B-88AC4D3ABDF7}" destId="{C12E6A67-1AB3-465A-8DBE-CA43EE4098F7}" srcOrd="0" destOrd="1" presId="urn:microsoft.com/office/officeart/2005/8/layout/vList6"/>
    <dgm:cxn modelId="{3F4E474D-8E4D-4A69-B42B-87E0AAC1C738}" type="presOf" srcId="{225349C1-6288-4A46-A5AF-25472C26171E}" destId="{C12E6A67-1AB3-465A-8DBE-CA43EE4098F7}" srcOrd="0" destOrd="2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custT="1"/>
      <dgm:spPr/>
      <dgm:t>
        <a:bodyPr/>
        <a:lstStyle/>
        <a:p>
          <a:pPr algn="just"/>
          <a:r>
            <a:rPr lang="el-GR" sz="1800" b="1" dirty="0" smtClean="0"/>
            <a:t>Αστικοδημοτικά: </a:t>
          </a:r>
          <a:r>
            <a:rPr lang="el-GR" sz="1800" b="0" dirty="0" smtClean="0"/>
            <a:t>οι περισσότεροι Ρομά δεν έχουν ΑΜΚΑ ή άλλα απαραίτητα έγγραφα και πιστοποιητικά και δεν έχουν πρόσβαση σε επιδόματα και άλλες παροχές</a:t>
          </a:r>
        </a:p>
      </dgm:t>
    </dgm:pt>
    <dgm:pt modelId="{5FF3AB26-93B9-41E5-BCBB-429278F4ACFD}" cxnId="{3090984B-1E03-4ABC-8C8B-7EE461FE8D25}" type="parTrans">
      <dgm:prSet/>
      <dgm:spPr/>
      <dgm:t>
        <a:bodyPr/>
        <a:lstStyle/>
        <a:p>
          <a:endParaRPr lang="el-GR"/>
        </a:p>
      </dgm:t>
    </dgm:pt>
    <dgm:pt modelId="{5BA11943-0F3C-4CE5-B4D8-014DE2D9EF3A}" cxnId="{3090984B-1E03-4ABC-8C8B-7EE461FE8D25}" type="sibTrans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l-GR" dirty="0"/>
        </a:p>
      </dgm:t>
    </dgm:pt>
    <dgm:pt modelId="{0B5AE8F6-EA6B-457A-B8A7-3619A7CD72A6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dirty="0" smtClean="0"/>
            <a:t>Υψηλή σχολική διαρροή: </a:t>
          </a:r>
          <a:r>
            <a:rPr lang="el-GR" sz="1800" b="0" dirty="0" smtClean="0"/>
            <a:t>σοβαρό ζήτημα στην εκπαίδευση, διότι οι γονείς δεν μπορούν να στηρίξουν τα παιδιά, γιατί δεν έχουν γνώσεις και την νοοτροπία</a:t>
          </a:r>
          <a:r>
            <a:rPr lang="el-GR" sz="2000" b="0" dirty="0" smtClean="0"/>
            <a:t/>
          </a:r>
          <a:endParaRPr lang="el-GR" sz="2000" b="0" dirty="0" smtClean="0"/>
        </a:p>
      </dgm:t>
    </dgm:pt>
    <dgm:pt modelId="{31DF835E-6F2F-497D-8140-88ACDE7DA5F9}" cxnId="{895A3578-C831-4BED-9AF7-B8300C77D99F}" type="parTrans">
      <dgm:prSet/>
      <dgm:spPr/>
      <dgm:t>
        <a:bodyPr/>
        <a:lstStyle/>
        <a:p>
          <a:endParaRPr lang="el-GR"/>
        </a:p>
      </dgm:t>
    </dgm:pt>
    <dgm:pt modelId="{1FD5F5BC-D7B3-4282-BA6A-F59615766BF6}" cxnId="{895A3578-C831-4BED-9AF7-B8300C77D99F}" type="sibTrans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l-GR" dirty="0"/>
        </a:p>
      </dgm:t>
    </dgm:pt>
    <dgm:pt modelId="{95D4FC1C-2D01-41C1-9A76-E993783CD5B3}">
      <dgm:prSet custT="1"/>
      <dgm:spPr/>
      <dgm:t>
        <a:bodyPr/>
        <a:lstStyle/>
        <a:p>
          <a:r>
            <a:rPr lang="el-GR" sz="2000" dirty="0" smtClean="0"/>
            <a:t>Έλλειψη κινήτρων και ενδιαφέροντος πολλές φορές για </a:t>
          </a:r>
          <a:r>
            <a:rPr lang="el-GR" sz="2000" b="1" dirty="0" smtClean="0"/>
            <a:t>εργασία και απασχόληση</a:t>
          </a:r>
        </a:p>
      </dgm:t>
    </dgm:pt>
    <dgm:pt modelId="{64985579-308B-4F17-A9BD-C12807A9BE3A}" cxnId="{5E3D4BF1-8AE5-4703-89EE-C9F6B23A446A}" type="parTrans">
      <dgm:prSet/>
      <dgm:spPr/>
      <dgm:t>
        <a:bodyPr/>
        <a:lstStyle/>
        <a:p>
          <a:endParaRPr lang="el-GR"/>
        </a:p>
      </dgm:t>
    </dgm:pt>
    <dgm:pt modelId="{117B9544-5F73-4ECE-AFB0-6A91A7BFCD7D}" cxnId="{5E3D4BF1-8AE5-4703-89EE-C9F6B23A446A}" type="sibTrans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l-GR" dirty="0"/>
        </a:p>
      </dgm:t>
    </dgm:pt>
    <dgm:pt modelId="{64A783D4-CC59-44F2-A503-1684839DF97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Π</a:t>
          </a:r>
          <a:r>
            <a:rPr lang="el-GR" sz="2000" dirty="0" smtClean="0"/>
            <a:t>εριστασιακές εργασίες </a:t>
          </a:r>
          <a:r>
            <a:rPr lang="el-GR" sz="2000" b="1" dirty="0" smtClean="0"/>
            <a:t>ορισμένου χρόνου</a:t>
          </a:r>
          <a:r>
            <a:rPr sz="6500"/>
            <a:t/>
          </a:r>
          <a:endParaRPr sz="6500"/>
        </a:p>
      </dgm:t>
    </dgm:pt>
    <dgm:pt modelId="{840E43CA-8BEB-4349-A597-12617B889FF1}" cxnId="{DD8A9377-D6EC-4533-B259-98AEE7358D00}" type="parTrans">
      <dgm:prSet/>
      <dgm:spPr/>
      <dgm:t>
        <a:bodyPr/>
        <a:lstStyle/>
        <a:p>
          <a:endParaRPr lang="el-GR"/>
        </a:p>
      </dgm:t>
    </dgm:pt>
    <dgm:pt modelId="{C11AB63B-E836-408E-85C7-4C3169BACF4D}" cxnId="{DD8A9377-D6EC-4533-B259-98AEE7358D00}" type="sibTrans">
      <dgm:prSet/>
      <dgm:spPr/>
      <dgm:t>
        <a:bodyPr/>
        <a:lstStyle/>
        <a:p>
          <a:endParaRPr lang="el-GR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067E3529-BECE-4828-9401-98E0B7720B35}" type="pres">
      <dgm:prSet presAssocID="{4391BCFE-C403-4104-BC5C-FC37883D6E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0F82-328F-4AB0-B6B6-545F211B857D}" type="pres">
      <dgm:prSet presAssocID="{4391BCFE-C403-4104-BC5C-FC37883D6E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371C88-F146-4D55-94F4-67BF15CDE48B}" type="pres">
      <dgm:prSet presAssocID="{4391BCFE-C403-4104-BC5C-FC37883D6E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1329D-79D3-4CB2-B4C2-22DFF05F4D19}" type="pres">
      <dgm:prSet presAssocID="{4391BCFE-C403-4104-BC5C-FC37883D6E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4CE06-A155-4567-9F7C-D0A221B2C3DD}" type="pres">
      <dgm:prSet presAssocID="{4391BCFE-C403-4104-BC5C-FC37883D6E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EB94F2-BA38-4A89-9C7A-7B46014ED5E3}" type="pres">
      <dgm:prSet presAssocID="{4391BCFE-C403-4104-BC5C-FC37883D6E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16601-9079-4629-98ED-5A4AD905A33A}" type="pres">
      <dgm:prSet presAssocID="{4391BCFE-C403-4104-BC5C-FC37883D6E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2BD096-8650-43C4-B590-8D6B4E276529}" type="pres">
      <dgm:prSet presAssocID="{4391BCFE-C403-4104-BC5C-FC37883D6EEE}" presName="FourNodes_1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14C65-9DB8-42DE-8187-BF01AF87F2BB}" type="pres">
      <dgm:prSet presAssocID="{4391BCFE-C403-4104-BC5C-FC37883D6EEE}" presName="FourNodes_2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01ACF-60A2-48C0-9D9D-4DA633E7CEE1}" type="pres">
      <dgm:prSet presAssocID="{4391BCFE-C403-4104-BC5C-FC37883D6EEE}" presName="FourNodes_3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5EB719-AA3B-4976-B966-827699B610AD}" type="pres">
      <dgm:prSet presAssocID="{4391BCFE-C403-4104-BC5C-FC37883D6EEE}" presName="FourNodes_4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90984B-1E03-4ABC-8C8B-7EE461FE8D25}" srcId="{4391BCFE-C403-4104-BC5C-FC37883D6EEE}" destId="{6651826E-6A65-4834-A894-F2B71C5E4B60}" srcOrd="0" destOrd="0" parTransId="{5FF3AB26-93B9-41E5-BCBB-429278F4ACFD}" sibTransId="{5BA11943-0F3C-4CE5-B4D8-014DE2D9EF3A}"/>
    <dgm:cxn modelId="{895A3578-C831-4BED-9AF7-B8300C77D99F}" srcId="{4391BCFE-C403-4104-BC5C-FC37883D6EEE}" destId="{0B5AE8F6-EA6B-457A-B8A7-3619A7CD72A6}" srcOrd="1" destOrd="0" parTransId="{31DF835E-6F2F-497D-8140-88ACDE7DA5F9}" sibTransId="{1FD5F5BC-D7B3-4282-BA6A-F59615766BF6}"/>
    <dgm:cxn modelId="{5E3D4BF1-8AE5-4703-89EE-C9F6B23A446A}" srcId="{4391BCFE-C403-4104-BC5C-FC37883D6EEE}" destId="{95D4FC1C-2D01-41C1-9A76-E993783CD5B3}" srcOrd="2" destOrd="0" parTransId="{64985579-308B-4F17-A9BD-C12807A9BE3A}" sibTransId="{117B9544-5F73-4ECE-AFB0-6A91A7BFCD7D}"/>
    <dgm:cxn modelId="{DD8A9377-D6EC-4533-B259-98AEE7358D00}" srcId="{4391BCFE-C403-4104-BC5C-FC37883D6EEE}" destId="{64A783D4-CC59-44F2-A503-1684839DF979}" srcOrd="3" destOrd="0" parTransId="{840E43CA-8BEB-4349-A597-12617B889FF1}" sibTransId="{C11AB63B-E836-408E-85C7-4C3169BACF4D}"/>
    <dgm:cxn modelId="{94252C3C-B255-438E-8A6D-BC93D631ABED}" type="presOf" srcId="{4391BCFE-C403-4104-BC5C-FC37883D6EEE}" destId="{8D41483A-0BBD-432D-9945-FE24A38A1086}" srcOrd="0" destOrd="0" presId="urn:microsoft.com/office/officeart/2005/8/layout/vProcess5"/>
    <dgm:cxn modelId="{D204368A-62A9-4236-8231-9860278785CC}" type="presParOf" srcId="{8D41483A-0BBD-432D-9945-FE24A38A1086}" destId="{1263F439-FAE7-42C3-AC30-258A28DD6A11}" srcOrd="0" destOrd="0" presId="urn:microsoft.com/office/officeart/2005/8/layout/vProcess5"/>
    <dgm:cxn modelId="{9BC5C359-F8AB-4608-93F5-ACD2E6242D5A}" type="presParOf" srcId="{8D41483A-0BBD-432D-9945-FE24A38A1086}" destId="{067E3529-BECE-4828-9401-98E0B7720B35}" srcOrd="1" destOrd="0" presId="urn:microsoft.com/office/officeart/2005/8/layout/vProcess5"/>
    <dgm:cxn modelId="{62A9C58C-D67A-40D2-81F9-8E645B3E896E}" type="presOf" srcId="{6651826E-6A65-4834-A894-F2B71C5E4B60}" destId="{067E3529-BECE-4828-9401-98E0B7720B35}" srcOrd="0" destOrd="0" presId="urn:microsoft.com/office/officeart/2005/8/layout/vProcess5"/>
    <dgm:cxn modelId="{EF2297D3-37D0-4881-95BB-1DBD66E3FC0F}" type="presParOf" srcId="{8D41483A-0BBD-432D-9945-FE24A38A1086}" destId="{98820F82-328F-4AB0-B6B6-545F211B857D}" srcOrd="2" destOrd="0" presId="urn:microsoft.com/office/officeart/2005/8/layout/vProcess5"/>
    <dgm:cxn modelId="{6084A3AD-0682-428C-A071-3746B2850A4C}" type="presOf" srcId="{0B5AE8F6-EA6B-457A-B8A7-3619A7CD72A6}" destId="{98820F82-328F-4AB0-B6B6-545F211B857D}" srcOrd="0" destOrd="0" presId="urn:microsoft.com/office/officeart/2005/8/layout/vProcess5"/>
    <dgm:cxn modelId="{906FE103-C109-4673-808A-A914C303B68B}" type="presParOf" srcId="{8D41483A-0BBD-432D-9945-FE24A38A1086}" destId="{76371C88-F146-4D55-94F4-67BF15CDE48B}" srcOrd="3" destOrd="0" presId="urn:microsoft.com/office/officeart/2005/8/layout/vProcess5"/>
    <dgm:cxn modelId="{C4B18270-B808-424E-80D8-122AC216756B}" type="presOf" srcId="{95D4FC1C-2D01-41C1-9A76-E993783CD5B3}" destId="{76371C88-F146-4D55-94F4-67BF15CDE48B}" srcOrd="0" destOrd="0" presId="urn:microsoft.com/office/officeart/2005/8/layout/vProcess5"/>
    <dgm:cxn modelId="{38CB9DF0-54BA-4174-9B57-E27FE6D5D496}" type="presParOf" srcId="{8D41483A-0BBD-432D-9945-FE24A38A1086}" destId="{2381329D-79D3-4CB2-B4C2-22DFF05F4D19}" srcOrd="4" destOrd="0" presId="urn:microsoft.com/office/officeart/2005/8/layout/vProcess5"/>
    <dgm:cxn modelId="{38B21444-403F-471E-BAF4-E60BDBA1B837}" type="presOf" srcId="{64A783D4-CC59-44F2-A503-1684839DF979}" destId="{2381329D-79D3-4CB2-B4C2-22DFF05F4D19}" srcOrd="0" destOrd="0" presId="urn:microsoft.com/office/officeart/2005/8/layout/vProcess5"/>
    <dgm:cxn modelId="{0D4A3BE7-4DB9-48A4-A0F0-B56A8D887FF0}" type="presParOf" srcId="{8D41483A-0BBD-432D-9945-FE24A38A1086}" destId="{EDE4CE06-A155-4567-9F7C-D0A221B2C3DD}" srcOrd="5" destOrd="0" presId="urn:microsoft.com/office/officeart/2005/8/layout/vProcess5"/>
    <dgm:cxn modelId="{806F9B77-1242-4AA2-96D2-42FF6C7B0324}" type="presOf" srcId="{5BA11943-0F3C-4CE5-B4D8-014DE2D9EF3A}" destId="{EDE4CE06-A155-4567-9F7C-D0A221B2C3DD}" srcOrd="0" destOrd="0" presId="urn:microsoft.com/office/officeart/2005/8/layout/vProcess5"/>
    <dgm:cxn modelId="{AABC73A1-E39C-46C6-86E2-E36E69EAD62F}" type="presParOf" srcId="{8D41483A-0BBD-432D-9945-FE24A38A1086}" destId="{AAEB94F2-BA38-4A89-9C7A-7B46014ED5E3}" srcOrd="6" destOrd="0" presId="urn:microsoft.com/office/officeart/2005/8/layout/vProcess5"/>
    <dgm:cxn modelId="{3E9D1456-4D13-47F3-BEEB-0CA0C8363DAF}" type="presOf" srcId="{1FD5F5BC-D7B3-4282-BA6A-F59615766BF6}" destId="{AAEB94F2-BA38-4A89-9C7A-7B46014ED5E3}" srcOrd="0" destOrd="0" presId="urn:microsoft.com/office/officeart/2005/8/layout/vProcess5"/>
    <dgm:cxn modelId="{F0BE94FC-47DD-49B0-9BDE-50964EC743E4}" type="presParOf" srcId="{8D41483A-0BBD-432D-9945-FE24A38A1086}" destId="{67216601-9079-4629-98ED-5A4AD905A33A}" srcOrd="7" destOrd="0" presId="urn:microsoft.com/office/officeart/2005/8/layout/vProcess5"/>
    <dgm:cxn modelId="{040011EB-6CE3-4A0E-BFEB-4CE72215FA5B}" type="presOf" srcId="{117B9544-5F73-4ECE-AFB0-6A91A7BFCD7D}" destId="{67216601-9079-4629-98ED-5A4AD905A33A}" srcOrd="0" destOrd="0" presId="urn:microsoft.com/office/officeart/2005/8/layout/vProcess5"/>
    <dgm:cxn modelId="{F903922C-3FFC-444D-B71D-A31A76C1F0DA}" type="presParOf" srcId="{8D41483A-0BBD-432D-9945-FE24A38A1086}" destId="{5C2BD096-8650-43C4-B590-8D6B4E276529}" srcOrd="8" destOrd="0" presId="urn:microsoft.com/office/officeart/2005/8/layout/vProcess5"/>
    <dgm:cxn modelId="{E3FA447D-E60B-4EA6-9FA9-BB18B7F8BCEC}" type="presOf" srcId="{6651826E-6A65-4834-A894-F2B71C5E4B60}" destId="{5C2BD096-8650-43C4-B590-8D6B4E276529}" srcOrd="1" destOrd="0" presId="urn:microsoft.com/office/officeart/2005/8/layout/vProcess5"/>
    <dgm:cxn modelId="{3F927C2B-DC0A-457E-AF09-0017514AD992}" type="presParOf" srcId="{8D41483A-0BBD-432D-9945-FE24A38A1086}" destId="{91614C65-9DB8-42DE-8187-BF01AF87F2BB}" srcOrd="9" destOrd="0" presId="urn:microsoft.com/office/officeart/2005/8/layout/vProcess5"/>
    <dgm:cxn modelId="{6ECC05DF-A41A-405B-9BA0-B3323EBF0EE6}" type="presOf" srcId="{0B5AE8F6-EA6B-457A-B8A7-3619A7CD72A6}" destId="{91614C65-9DB8-42DE-8187-BF01AF87F2BB}" srcOrd="1" destOrd="0" presId="urn:microsoft.com/office/officeart/2005/8/layout/vProcess5"/>
    <dgm:cxn modelId="{85605DA0-47F3-48FB-8648-DD406C7753B3}" type="presParOf" srcId="{8D41483A-0BBD-432D-9945-FE24A38A1086}" destId="{A6F01ACF-60A2-48C0-9D9D-4DA633E7CEE1}" srcOrd="10" destOrd="0" presId="urn:microsoft.com/office/officeart/2005/8/layout/vProcess5"/>
    <dgm:cxn modelId="{C67CAB17-8F5A-46EF-9764-F483E0623F47}" type="presOf" srcId="{95D4FC1C-2D01-41C1-9A76-E993783CD5B3}" destId="{A6F01ACF-60A2-48C0-9D9D-4DA633E7CEE1}" srcOrd="1" destOrd="0" presId="urn:microsoft.com/office/officeart/2005/8/layout/vProcess5"/>
    <dgm:cxn modelId="{8A0BB445-F479-475C-A45B-2FA05C15D6C4}" type="presParOf" srcId="{8D41483A-0BBD-432D-9945-FE24A38A1086}" destId="{CC5EB719-AA3B-4976-B966-827699B610AD}" srcOrd="11" destOrd="0" presId="urn:microsoft.com/office/officeart/2005/8/layout/vProcess5"/>
    <dgm:cxn modelId="{9E6DCEDD-5401-4288-8EB3-26CAAB214E04}" type="presOf" srcId="{64A783D4-CC59-44F2-A503-1684839DF979}" destId="{CC5EB719-AA3B-4976-B966-827699B610A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Προσπάθειες γίνονται από την πολιτεία για την ένταξή τους ως εκπαιδευόμενοι στα Σ</a:t>
          </a:r>
          <a:r>
            <a:rPr lang="el-GR" sz="2000" b="1" dirty="0" smtClean="0"/>
            <a:t>χολεία Δεύτερης Ευκαιρίας </a:t>
          </a:r>
          <a:r>
            <a:rPr lang="el-GR" sz="2000" dirty="0" smtClean="0"/>
            <a:t>δίνοντας κίνητρα και εφόδια για την μετ’ έπειτα ζωή τους</a:t>
          </a:r>
          <a:r>
            <a:rPr lang="el-GR" sz="2000" b="0" dirty="0" smtClean="0"/>
            <a:t/>
          </a:r>
          <a:endParaRPr lang="el-GR" sz="2000" b="0" dirty="0" smtClean="0"/>
        </a:p>
      </dgm:t>
    </dgm:pt>
    <dgm:pt modelId="{5FF3AB26-93B9-41E5-BCBB-429278F4ACFD}" cxnId="{3189D24F-FF45-4F75-A074-A15EA1AB3699}" type="parTrans">
      <dgm:prSet/>
      <dgm:spPr/>
      <dgm:t>
        <a:bodyPr/>
        <a:lstStyle/>
        <a:p>
          <a:endParaRPr lang="el-GR"/>
        </a:p>
      </dgm:t>
    </dgm:pt>
    <dgm:pt modelId="{5BA11943-0F3C-4CE5-B4D8-014DE2D9EF3A}" cxnId="{3189D24F-FF45-4F75-A074-A15EA1AB3699}" type="sibTrans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l-GR" dirty="0">
            <a:solidFill>
              <a:schemeClr val="tx2"/>
            </a:solidFill>
          </a:endParaRPr>
        </a:p>
      </dgm:t>
    </dgm:pt>
    <dgm:pt modelId="{0B5AE8F6-EA6B-457A-B8A7-3619A7CD72A6}">
      <dgm:prSet custT="1"/>
      <dgm:spPr/>
      <dgm:t>
        <a:bodyPr/>
        <a:lstStyle/>
        <a:p>
          <a:pPr algn="just"/>
          <a:r>
            <a:rPr lang="el-GR" sz="2000" dirty="0" smtClean="0"/>
            <a:t>Η </a:t>
          </a:r>
          <a:r>
            <a:rPr lang="el-GR" sz="2000" b="1" dirty="0" smtClean="0"/>
            <a:t>κοινωνική αλληλεπίδραση </a:t>
          </a:r>
          <a:r>
            <a:rPr lang="el-GR" sz="2000" dirty="0" smtClean="0"/>
            <a:t>μεταξύ των Ρομά και των υπόλοιπων κοινωνικών ομάδων είναι συχνά προβληματική λόγω των προκαταλήψεων και των στερεοτύπων που υπάρχουν εναντίον τους</a:t>
          </a:r>
          <a:endParaRPr lang="el-GR" sz="2000" b="0" dirty="0" smtClean="0"/>
        </a:p>
      </dgm:t>
    </dgm:pt>
    <dgm:pt modelId="{31DF835E-6F2F-497D-8140-88ACDE7DA5F9}" cxnId="{53E4C632-EC7D-4128-847E-8C946D9E2318}" type="parTrans">
      <dgm:prSet/>
      <dgm:spPr/>
      <dgm:t>
        <a:bodyPr/>
        <a:lstStyle/>
        <a:p>
          <a:endParaRPr lang="el-GR"/>
        </a:p>
      </dgm:t>
    </dgm:pt>
    <dgm:pt modelId="{1FD5F5BC-D7B3-4282-BA6A-F59615766BF6}" cxnId="{53E4C632-EC7D-4128-847E-8C946D9E2318}" type="sibTrans">
      <dgm:prSet/>
      <dgm:spPr/>
      <dgm:t>
        <a:bodyPr/>
        <a:lstStyle/>
        <a:p>
          <a:endParaRPr lang="el-GR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9C623D3B-740F-401F-98E6-B8AA41FFAC08}" type="pres">
      <dgm:prSet presAssocID="{4391BCFE-C403-4104-BC5C-FC37883D6EE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D6097B-0830-4C37-B081-C2D257E01493}" type="pres">
      <dgm:prSet presAssocID="{4391BCFE-C403-4104-BC5C-FC37883D6EE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3E2AD-ADA6-4A94-B888-914744FB1C26}" type="pres">
      <dgm:prSet presAssocID="{4391BCFE-C403-4104-BC5C-FC37883D6EE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EB30BA-420C-445D-9827-F1067D6822F1}" type="pres">
      <dgm:prSet presAssocID="{4391BCFE-C403-4104-BC5C-FC37883D6EEE}" presName="TwoNodes_1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B80FBA-48A4-4A79-94A8-2174247AA7E3}" type="pres">
      <dgm:prSet presAssocID="{4391BCFE-C403-4104-BC5C-FC37883D6EEE}" presName="TwoNodes_2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189D24F-FF45-4F75-A074-A15EA1AB3699}" srcId="{4391BCFE-C403-4104-BC5C-FC37883D6EEE}" destId="{6651826E-6A65-4834-A894-F2B71C5E4B60}" srcOrd="0" destOrd="0" parTransId="{5FF3AB26-93B9-41E5-BCBB-429278F4ACFD}" sibTransId="{5BA11943-0F3C-4CE5-B4D8-014DE2D9EF3A}"/>
    <dgm:cxn modelId="{53E4C632-EC7D-4128-847E-8C946D9E2318}" srcId="{4391BCFE-C403-4104-BC5C-FC37883D6EEE}" destId="{0B5AE8F6-EA6B-457A-B8A7-3619A7CD72A6}" srcOrd="1" destOrd="0" parTransId="{31DF835E-6F2F-497D-8140-88ACDE7DA5F9}" sibTransId="{1FD5F5BC-D7B3-4282-BA6A-F59615766BF6}"/>
    <dgm:cxn modelId="{2BEBEFE6-EA93-4E30-9E36-D981E3135829}" type="presOf" srcId="{4391BCFE-C403-4104-BC5C-FC37883D6EEE}" destId="{8D41483A-0BBD-432D-9945-FE24A38A1086}" srcOrd="0" destOrd="0" presId="urn:microsoft.com/office/officeart/2005/8/layout/vProcess5"/>
    <dgm:cxn modelId="{658C3442-885A-4A85-BE73-2603B0611C61}" type="presParOf" srcId="{8D41483A-0BBD-432D-9945-FE24A38A1086}" destId="{1263F439-FAE7-42C3-AC30-258A28DD6A11}" srcOrd="0" destOrd="0" presId="urn:microsoft.com/office/officeart/2005/8/layout/vProcess5"/>
    <dgm:cxn modelId="{E46B9576-0DD0-4B01-819A-3D698C197233}" type="presParOf" srcId="{8D41483A-0BBD-432D-9945-FE24A38A1086}" destId="{9C623D3B-740F-401F-98E6-B8AA41FFAC08}" srcOrd="1" destOrd="0" presId="urn:microsoft.com/office/officeart/2005/8/layout/vProcess5"/>
    <dgm:cxn modelId="{8DC6C98E-6A31-4201-9653-A1249F9A2B6C}" type="presOf" srcId="{6651826E-6A65-4834-A894-F2B71C5E4B60}" destId="{9C623D3B-740F-401F-98E6-B8AA41FFAC08}" srcOrd="0" destOrd="0" presId="urn:microsoft.com/office/officeart/2005/8/layout/vProcess5"/>
    <dgm:cxn modelId="{41F993C0-1A2F-409D-ABFF-8793BF398A3F}" type="presParOf" srcId="{8D41483A-0BBD-432D-9945-FE24A38A1086}" destId="{C9D6097B-0830-4C37-B081-C2D257E01493}" srcOrd="2" destOrd="0" presId="urn:microsoft.com/office/officeart/2005/8/layout/vProcess5"/>
    <dgm:cxn modelId="{ADFB201E-62E8-4A3A-AD8B-5FE21A961E7C}" type="presOf" srcId="{0B5AE8F6-EA6B-457A-B8A7-3619A7CD72A6}" destId="{C9D6097B-0830-4C37-B081-C2D257E01493}" srcOrd="0" destOrd="0" presId="urn:microsoft.com/office/officeart/2005/8/layout/vProcess5"/>
    <dgm:cxn modelId="{6190054A-ED80-4498-BD60-9FD2F13398E8}" type="presParOf" srcId="{8D41483A-0BBD-432D-9945-FE24A38A1086}" destId="{5E33E2AD-ADA6-4A94-B888-914744FB1C26}" srcOrd="3" destOrd="0" presId="urn:microsoft.com/office/officeart/2005/8/layout/vProcess5"/>
    <dgm:cxn modelId="{04370DED-50A7-4427-927F-0464D7B7242F}" type="presOf" srcId="{5BA11943-0F3C-4CE5-B4D8-014DE2D9EF3A}" destId="{5E33E2AD-ADA6-4A94-B888-914744FB1C26}" srcOrd="0" destOrd="0" presId="urn:microsoft.com/office/officeart/2005/8/layout/vProcess5"/>
    <dgm:cxn modelId="{AAA2D3B4-0E21-47A7-9EA7-B9F1FC3FDBA5}" type="presParOf" srcId="{8D41483A-0BBD-432D-9945-FE24A38A1086}" destId="{90EB30BA-420C-445D-9827-F1067D6822F1}" srcOrd="4" destOrd="0" presId="urn:microsoft.com/office/officeart/2005/8/layout/vProcess5"/>
    <dgm:cxn modelId="{F93AB20C-D186-41E4-BB9D-09781C2C6ACB}" type="presOf" srcId="{6651826E-6A65-4834-A894-F2B71C5E4B60}" destId="{90EB30BA-420C-445D-9827-F1067D6822F1}" srcOrd="1" destOrd="0" presId="urn:microsoft.com/office/officeart/2005/8/layout/vProcess5"/>
    <dgm:cxn modelId="{111EF46E-5DE8-489F-B33A-BDB2C1DEEB6C}" type="presParOf" srcId="{8D41483A-0BBD-432D-9945-FE24A38A1086}" destId="{D6B80FBA-48A4-4A79-94A8-2174247AA7E3}" srcOrd="5" destOrd="0" presId="urn:microsoft.com/office/officeart/2005/8/layout/vProcess5"/>
    <dgm:cxn modelId="{C6973E9F-B1D2-491C-A343-0A85FD94561F}" type="presOf" srcId="{0B5AE8F6-EA6B-457A-B8A7-3619A7CD72A6}" destId="{D6B80FBA-48A4-4A79-94A8-2174247AA7E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91BCFE-C403-4104-BC5C-FC37883D6EE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6651826E-6A65-4834-A894-F2B71C5E4B60}">
      <dgm:prSet phldrT="[Κείμενο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dirty="0" smtClean="0"/>
            <a:t>Καταγράφεται υψηλό ποσοστό παραβατικότητας και εγκληματικότητας (σε συγκεκριμένες μορφές εγκλημάτων: ναρκωτικά, κλοπές, επαιτεία, διαρρήξεις, όπλα, ρευματοκλοπή)</a:t>
          </a:r>
          <a:endParaRPr lang="el-GR" sz="2000" b="0" dirty="0" smtClean="0"/>
        </a:p>
      </dgm:t>
    </dgm:pt>
    <dgm:pt modelId="{5FF3AB26-93B9-41E5-BCBB-429278F4ACFD}" cxnId="{23A7FC8A-4A1F-4BD3-8D74-A53CF5237896}" type="parTrans">
      <dgm:prSet/>
      <dgm:spPr/>
      <dgm:t>
        <a:bodyPr/>
        <a:lstStyle/>
        <a:p>
          <a:endParaRPr lang="el-GR"/>
        </a:p>
      </dgm:t>
    </dgm:pt>
    <dgm:pt modelId="{5BA11943-0F3C-4CE5-B4D8-014DE2D9EF3A}" cxnId="{23A7FC8A-4A1F-4BD3-8D74-A53CF5237896}" type="sibTrans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l-GR" dirty="0">
            <a:solidFill>
              <a:schemeClr val="tx2"/>
            </a:solidFill>
          </a:endParaRPr>
        </a:p>
      </dgm:t>
    </dgm:pt>
    <dgm:pt modelId="{0B5AE8F6-EA6B-457A-B8A7-3619A7CD72A6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dirty="0" smtClean="0"/>
            <a:t>Μεγάλο μέρος του πληθυσμού της ρόμικης κοινότητας, κάνει χρήση αλκοόλ, ουσιών και δεν ακολουθεί τους κανόνες της υγιεινής του σώματος και της ψυχοκοινωνικής τους υγείας.</a:t>
          </a:r>
          <a:endParaRPr lang="el-GR" sz="2000" b="0" dirty="0" smtClean="0"/>
        </a:p>
      </dgm:t>
    </dgm:pt>
    <dgm:pt modelId="{31DF835E-6F2F-497D-8140-88ACDE7DA5F9}" cxnId="{61C8F1E9-403D-4ABE-8E1F-B1FF05DBB5DF}" type="parTrans">
      <dgm:prSet/>
      <dgm:spPr/>
      <dgm:t>
        <a:bodyPr/>
        <a:lstStyle/>
        <a:p>
          <a:endParaRPr lang="el-GR"/>
        </a:p>
      </dgm:t>
    </dgm:pt>
    <dgm:pt modelId="{1FD5F5BC-D7B3-4282-BA6A-F59615766BF6}" cxnId="{61C8F1E9-403D-4ABE-8E1F-B1FF05DBB5DF}" type="sibTrans">
      <dgm:prSet/>
      <dgm:spPr/>
      <dgm:t>
        <a:bodyPr/>
        <a:lstStyle/>
        <a:p>
          <a:endParaRPr lang="el-GR"/>
        </a:p>
      </dgm:t>
    </dgm:pt>
    <dgm:pt modelId="{8D41483A-0BBD-432D-9945-FE24A38A1086}" type="pres">
      <dgm:prSet presAssocID="{4391BCFE-C403-4104-BC5C-FC37883D6E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63F439-FAE7-42C3-AC30-258A28DD6A11}" type="pres">
      <dgm:prSet presAssocID="{4391BCFE-C403-4104-BC5C-FC37883D6EEE}" presName="dummyMaxCanvas" presStyleCnt="0">
        <dgm:presLayoutVars/>
      </dgm:prSet>
      <dgm:spPr/>
    </dgm:pt>
    <dgm:pt modelId="{9C623D3B-740F-401F-98E6-B8AA41FFAC08}" type="pres">
      <dgm:prSet presAssocID="{4391BCFE-C403-4104-BC5C-FC37883D6EE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D6097B-0830-4C37-B081-C2D257E01493}" type="pres">
      <dgm:prSet presAssocID="{4391BCFE-C403-4104-BC5C-FC37883D6EE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3E2AD-ADA6-4A94-B888-914744FB1C26}" type="pres">
      <dgm:prSet presAssocID="{4391BCFE-C403-4104-BC5C-FC37883D6EE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EB30BA-420C-445D-9827-F1067D6822F1}" type="pres">
      <dgm:prSet presAssocID="{4391BCFE-C403-4104-BC5C-FC37883D6EEE}" presName="TwoNodes_1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B80FBA-48A4-4A79-94A8-2174247AA7E3}" type="pres">
      <dgm:prSet presAssocID="{4391BCFE-C403-4104-BC5C-FC37883D6EEE}" presName="TwoNodes_2_text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A7FC8A-4A1F-4BD3-8D74-A53CF5237896}" srcId="{4391BCFE-C403-4104-BC5C-FC37883D6EEE}" destId="{6651826E-6A65-4834-A894-F2B71C5E4B60}" srcOrd="0" destOrd="0" parTransId="{5FF3AB26-93B9-41E5-BCBB-429278F4ACFD}" sibTransId="{5BA11943-0F3C-4CE5-B4D8-014DE2D9EF3A}"/>
    <dgm:cxn modelId="{61C8F1E9-403D-4ABE-8E1F-B1FF05DBB5DF}" srcId="{4391BCFE-C403-4104-BC5C-FC37883D6EEE}" destId="{0B5AE8F6-EA6B-457A-B8A7-3619A7CD72A6}" srcOrd="1" destOrd="0" parTransId="{31DF835E-6F2F-497D-8140-88ACDE7DA5F9}" sibTransId="{1FD5F5BC-D7B3-4282-BA6A-F59615766BF6}"/>
    <dgm:cxn modelId="{DE57F741-EB33-4B88-97C2-CC8289F25645}" type="presOf" srcId="{4391BCFE-C403-4104-BC5C-FC37883D6EEE}" destId="{8D41483A-0BBD-432D-9945-FE24A38A1086}" srcOrd="0" destOrd="0" presId="urn:microsoft.com/office/officeart/2005/8/layout/vProcess5"/>
    <dgm:cxn modelId="{4CCEC9AD-692E-4187-9608-298DC8F20792}" type="presParOf" srcId="{8D41483A-0BBD-432D-9945-FE24A38A1086}" destId="{1263F439-FAE7-42C3-AC30-258A28DD6A11}" srcOrd="0" destOrd="0" presId="urn:microsoft.com/office/officeart/2005/8/layout/vProcess5"/>
    <dgm:cxn modelId="{64EE11AA-413B-44BF-AB07-BA59463F31BA}" type="presParOf" srcId="{8D41483A-0BBD-432D-9945-FE24A38A1086}" destId="{9C623D3B-740F-401F-98E6-B8AA41FFAC08}" srcOrd="1" destOrd="0" presId="urn:microsoft.com/office/officeart/2005/8/layout/vProcess5"/>
    <dgm:cxn modelId="{7BFF9D3C-D9EA-457B-92C4-A1AB46E796C8}" type="presOf" srcId="{6651826E-6A65-4834-A894-F2B71C5E4B60}" destId="{9C623D3B-740F-401F-98E6-B8AA41FFAC08}" srcOrd="0" destOrd="0" presId="urn:microsoft.com/office/officeart/2005/8/layout/vProcess5"/>
    <dgm:cxn modelId="{7E58A651-A66F-483E-AC37-3B255D08AB89}" type="presParOf" srcId="{8D41483A-0BBD-432D-9945-FE24A38A1086}" destId="{C9D6097B-0830-4C37-B081-C2D257E01493}" srcOrd="2" destOrd="0" presId="urn:microsoft.com/office/officeart/2005/8/layout/vProcess5"/>
    <dgm:cxn modelId="{9C78C069-3573-4E37-87B1-1CF45DAB6E14}" type="presOf" srcId="{0B5AE8F6-EA6B-457A-B8A7-3619A7CD72A6}" destId="{C9D6097B-0830-4C37-B081-C2D257E01493}" srcOrd="0" destOrd="0" presId="urn:microsoft.com/office/officeart/2005/8/layout/vProcess5"/>
    <dgm:cxn modelId="{702794EC-5C39-4FF6-88DF-D4DDDC3CE4EC}" type="presParOf" srcId="{8D41483A-0BBD-432D-9945-FE24A38A1086}" destId="{5E33E2AD-ADA6-4A94-B888-914744FB1C26}" srcOrd="3" destOrd="0" presId="urn:microsoft.com/office/officeart/2005/8/layout/vProcess5"/>
    <dgm:cxn modelId="{CE63546C-290D-48C4-8472-FA498FD225F8}" type="presOf" srcId="{5BA11943-0F3C-4CE5-B4D8-014DE2D9EF3A}" destId="{5E33E2AD-ADA6-4A94-B888-914744FB1C26}" srcOrd="0" destOrd="0" presId="urn:microsoft.com/office/officeart/2005/8/layout/vProcess5"/>
    <dgm:cxn modelId="{F6A94893-96F5-4791-9D1C-D13F423DE3B4}" type="presParOf" srcId="{8D41483A-0BBD-432D-9945-FE24A38A1086}" destId="{90EB30BA-420C-445D-9827-F1067D6822F1}" srcOrd="4" destOrd="0" presId="urn:microsoft.com/office/officeart/2005/8/layout/vProcess5"/>
    <dgm:cxn modelId="{F01857F0-7090-4293-B033-558799740762}" type="presOf" srcId="{6651826E-6A65-4834-A894-F2B71C5E4B60}" destId="{90EB30BA-420C-445D-9827-F1067D6822F1}" srcOrd="1" destOrd="0" presId="urn:microsoft.com/office/officeart/2005/8/layout/vProcess5"/>
    <dgm:cxn modelId="{C547C911-62D6-4BD5-9384-FB7FFEC8F55B}" type="presParOf" srcId="{8D41483A-0BBD-432D-9945-FE24A38A1086}" destId="{D6B80FBA-48A4-4A79-94A8-2174247AA7E3}" srcOrd="5" destOrd="0" presId="urn:microsoft.com/office/officeart/2005/8/layout/vProcess5"/>
    <dgm:cxn modelId="{53F107E2-AB8E-4246-BED4-81DD5CA9458D}" type="presOf" srcId="{0B5AE8F6-EA6B-457A-B8A7-3619A7CD72A6}" destId="{D6B80FBA-48A4-4A79-94A8-2174247AA7E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17466" cy="5213443"/>
        <a:chOff x="0" y="0"/>
        <a:chExt cx="8217466" cy="5213443"/>
      </a:xfrm>
    </dsp:grpSpPr>
    <dsp:sp modelId="{067E3529-BECE-4828-9401-98E0B7720B35}">
      <dsp:nvSpPr>
        <dsp:cNvPr id="3" name="Rounded Rectangle 2"/>
        <dsp:cNvSpPr/>
      </dsp:nvSpPr>
      <dsp:spPr bwMode="white">
        <a:xfrm>
          <a:off x="0" y="0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στόχων έρευνας</a:t>
          </a:r>
          <a:endParaRPr lang="el-GR" sz="2000" dirty="0"/>
        </a:p>
      </dsp:txBody>
      <dsp:txXfrm>
        <a:off x="0" y="0"/>
        <a:ext cx="6573973" cy="1146957"/>
      </dsp:txXfrm>
    </dsp:sp>
    <dsp:sp modelId="{98820F82-328F-4AB0-B6B6-545F211B857D}">
      <dsp:nvSpPr>
        <dsp:cNvPr id="4" name="Rounded Rectangle 3"/>
        <dsp:cNvSpPr/>
      </dsp:nvSpPr>
      <dsp:spPr bwMode="white">
        <a:xfrm>
          <a:off x="550570" y="1355495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ερευνητικών ερωτημάτων, στα οποία επιδιώκεται απάντηση μέσω της διεξαχθείσης έρευνας</a:t>
          </a:r>
        </a:p>
      </dsp:txBody>
      <dsp:txXfrm>
        <a:off x="550570" y="1355495"/>
        <a:ext cx="6573973" cy="1146957"/>
      </dsp:txXfrm>
    </dsp:sp>
    <dsp:sp modelId="{76371C88-F146-4D55-94F4-67BF15CDE48B}">
      <dsp:nvSpPr>
        <dsp:cNvPr id="5" name="Rounded Rectangle 4"/>
        <dsp:cNvSpPr/>
      </dsp:nvSpPr>
      <dsp:spPr bwMode="white">
        <a:xfrm>
          <a:off x="1092923" y="2710990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Προσδιορισμός πεδίου έρευνας</a:t>
          </a:r>
        </a:p>
      </dsp:txBody>
      <dsp:txXfrm>
        <a:off x="1092923" y="2710990"/>
        <a:ext cx="6573973" cy="1146957"/>
      </dsp:txXfrm>
    </dsp:sp>
    <dsp:sp modelId="{2381329D-79D3-4CB2-B4C2-22DFF05F4D19}">
      <dsp:nvSpPr>
        <dsp:cNvPr id="6" name="Rounded Rectangle 5"/>
        <dsp:cNvSpPr/>
      </dsp:nvSpPr>
      <dsp:spPr bwMode="white">
        <a:xfrm>
          <a:off x="1643493" y="4066486"/>
          <a:ext cx="6573973" cy="1146957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Επιλογή ατόμων στα οποία θα απευθύνεται η έρευνα</a:t>
          </a:r>
        </a:p>
      </dsp:txBody>
      <dsp:txXfrm>
        <a:off x="1643493" y="4066486"/>
        <a:ext cx="6573973" cy="1146957"/>
      </dsp:txXfrm>
    </dsp:sp>
    <dsp:sp modelId="{EDE4CE06-A155-4567-9F7C-D0A221B2C3DD}">
      <dsp:nvSpPr>
        <dsp:cNvPr id="7" name="Down Arrow 6"/>
        <dsp:cNvSpPr/>
      </dsp:nvSpPr>
      <dsp:spPr bwMode="white">
        <a:xfrm>
          <a:off x="5828450" y="878465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5828450" y="878465"/>
        <a:ext cx="745522" cy="745522"/>
      </dsp:txXfrm>
    </dsp:sp>
    <dsp:sp modelId="{AAEB94F2-BA38-4A89-9C7A-7B46014ED5E3}">
      <dsp:nvSpPr>
        <dsp:cNvPr id="8" name="Down Arrow 7"/>
        <dsp:cNvSpPr/>
      </dsp:nvSpPr>
      <dsp:spPr bwMode="white">
        <a:xfrm>
          <a:off x="6379021" y="2233960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379021" y="2233960"/>
        <a:ext cx="745522" cy="745522"/>
      </dsp:txXfrm>
    </dsp:sp>
    <dsp:sp modelId="{67216601-9079-4629-98ED-5A4AD905A33A}">
      <dsp:nvSpPr>
        <dsp:cNvPr id="9" name="Down Arrow 8"/>
        <dsp:cNvSpPr/>
      </dsp:nvSpPr>
      <dsp:spPr bwMode="white">
        <a:xfrm>
          <a:off x="6921373" y="3589456"/>
          <a:ext cx="745522" cy="7455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921373" y="3589456"/>
        <a:ext cx="745522" cy="7455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14281" cy="4285398"/>
        <a:chOff x="0" y="0"/>
        <a:chExt cx="6214281" cy="4285398"/>
      </a:xfrm>
    </dsp:grpSpPr>
    <dsp:sp modelId="{F7D101EA-89E7-4DAF-8E90-BD8316332940}">
      <dsp:nvSpPr>
        <dsp:cNvPr id="3" name="Rounded Rectangle 2"/>
        <dsp:cNvSpPr/>
      </dsp:nvSpPr>
      <dsp:spPr bwMode="white">
        <a:xfrm>
          <a:off x="2402311" y="0"/>
          <a:ext cx="1409659" cy="916278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Αμφίκλειας- Ελάτειας</a:t>
          </a:r>
          <a:endParaRPr lang="el-GR" dirty="0"/>
        </a:p>
      </dsp:txBody>
      <dsp:txXfrm>
        <a:off x="2402311" y="0"/>
        <a:ext cx="1409659" cy="916278"/>
      </dsp:txXfrm>
    </dsp:sp>
    <dsp:sp modelId="{4B286CA7-E2B2-4092-8FE5-134BEA246E4F}">
      <dsp:nvSpPr>
        <dsp:cNvPr id="4" name="Arc 3"/>
        <dsp:cNvSpPr/>
      </dsp:nvSpPr>
      <dsp:spPr bwMode="white">
        <a:xfrm>
          <a:off x="1278091" y="458139"/>
          <a:ext cx="3658100" cy="3658100"/>
        </a:xfrm>
        <a:prstGeom prst="arc">
          <a:avLst>
            <a:gd name="adj1" fmla="val 17954553"/>
            <a:gd name="adj2" fmla="val 19138397"/>
          </a:avLst>
        </a:prstGeom>
        <a:ln>
          <a:tailEnd type="arrow" w="lg" len="med"/>
        </a:ln>
        <a:sp3d z="-110000"/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278091" y="458139"/>
        <a:ext cx="3658100" cy="3658100"/>
      </dsp:txXfrm>
    </dsp:sp>
    <dsp:sp modelId="{7198FF85-82FB-4BC0-AE26-EAFC8ECFBD04}">
      <dsp:nvSpPr>
        <dsp:cNvPr id="5" name="Rounded Rectangle 4"/>
        <dsp:cNvSpPr/>
      </dsp:nvSpPr>
      <dsp:spPr bwMode="white">
        <a:xfrm>
          <a:off x="4177608" y="1252525"/>
          <a:ext cx="1409659" cy="916278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2820000"/>
            <a:satOff val="-4215"/>
            <a:lumOff val="-68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Λοκρών</a:t>
          </a:r>
          <a:endParaRPr lang="el-GR" dirty="0"/>
        </a:p>
      </dsp:txBody>
      <dsp:txXfrm>
        <a:off x="4177608" y="1252525"/>
        <a:ext cx="1409659" cy="916278"/>
      </dsp:txXfrm>
    </dsp:sp>
    <dsp:sp modelId="{54D77732-07B3-4D66-80F6-39183C639839}">
      <dsp:nvSpPr>
        <dsp:cNvPr id="6" name="Arc 5"/>
        <dsp:cNvSpPr/>
      </dsp:nvSpPr>
      <dsp:spPr bwMode="white">
        <a:xfrm>
          <a:off x="1278091" y="458139"/>
          <a:ext cx="3658100" cy="3658100"/>
        </a:xfrm>
        <a:prstGeom prst="arc">
          <a:avLst>
            <a:gd name="adj1" fmla="val 229325"/>
            <a:gd name="adj2" fmla="val 1585293"/>
          </a:avLst>
        </a:prstGeom>
        <a:ln>
          <a:tailEnd type="arrow" w="lg" len="med"/>
        </a:ln>
        <a:sp3d z="-110000"/>
      </dsp:spPr>
      <dsp:style>
        <a:lnRef idx="1">
          <a:schemeClr val="accent3">
            <a:hueOff val="2820000"/>
            <a:satOff val="-4215"/>
            <a:lumOff val="-685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278091" y="458139"/>
        <a:ext cx="3658100" cy="3658100"/>
      </dsp:txXfrm>
    </dsp:sp>
    <dsp:sp modelId="{90E1FB23-E6E3-4FE3-9976-061BFC24C9F9}">
      <dsp:nvSpPr>
        <dsp:cNvPr id="7" name="Rounded Rectangle 6"/>
        <dsp:cNvSpPr/>
      </dsp:nvSpPr>
      <dsp:spPr bwMode="white">
        <a:xfrm>
          <a:off x="3477399" y="3308782"/>
          <a:ext cx="1409659" cy="916278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5640000"/>
            <a:satOff val="-8430"/>
            <a:lumOff val="-137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Ορχομενού</a:t>
          </a:r>
          <a:endParaRPr lang="el-GR" dirty="0"/>
        </a:p>
      </dsp:txBody>
      <dsp:txXfrm>
        <a:off x="3477399" y="3308782"/>
        <a:ext cx="1409659" cy="916278"/>
      </dsp:txXfrm>
    </dsp:sp>
    <dsp:sp modelId="{150EBB89-57ED-4171-84CC-32F92B21BA7E}">
      <dsp:nvSpPr>
        <dsp:cNvPr id="8" name="Arc 7"/>
        <dsp:cNvSpPr/>
      </dsp:nvSpPr>
      <dsp:spPr bwMode="white">
        <a:xfrm>
          <a:off x="1278091" y="458139"/>
          <a:ext cx="3658100" cy="3658100"/>
        </a:xfrm>
        <a:prstGeom prst="arc">
          <a:avLst>
            <a:gd name="adj1" fmla="val 4979547"/>
            <a:gd name="adj2" fmla="val 5820452"/>
          </a:avLst>
        </a:prstGeom>
        <a:ln>
          <a:tailEnd type="arrow" w="lg" len="med"/>
        </a:ln>
        <a:sp3d z="-110000"/>
      </dsp:spPr>
      <dsp:style>
        <a:lnRef idx="1">
          <a:schemeClr val="accent3">
            <a:hueOff val="5640000"/>
            <a:satOff val="-8430"/>
            <a:lumOff val="-1372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278091" y="458139"/>
        <a:ext cx="3658100" cy="3658100"/>
      </dsp:txXfrm>
    </dsp:sp>
    <dsp:sp modelId="{13CDC4D3-F514-4022-8CBB-5BBF68C4422C}">
      <dsp:nvSpPr>
        <dsp:cNvPr id="9" name="Rounded Rectangle 8"/>
        <dsp:cNvSpPr/>
      </dsp:nvSpPr>
      <dsp:spPr bwMode="white">
        <a:xfrm>
          <a:off x="1327222" y="3308782"/>
          <a:ext cx="1409659" cy="916278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8460000"/>
            <a:satOff val="-12646"/>
            <a:lumOff val="-2058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Θηβαίων</a:t>
          </a:r>
          <a:endParaRPr lang="el-GR" dirty="0"/>
        </a:p>
      </dsp:txBody>
      <dsp:txXfrm>
        <a:off x="1327222" y="3308782"/>
        <a:ext cx="1409659" cy="916278"/>
      </dsp:txXfrm>
    </dsp:sp>
    <dsp:sp modelId="{7860E6A4-A16F-4B24-B066-5FFAD703816E}">
      <dsp:nvSpPr>
        <dsp:cNvPr id="10" name="Arc 9"/>
        <dsp:cNvSpPr/>
      </dsp:nvSpPr>
      <dsp:spPr bwMode="white">
        <a:xfrm>
          <a:off x="1278091" y="458139"/>
          <a:ext cx="3658100" cy="3658100"/>
        </a:xfrm>
        <a:prstGeom prst="arc">
          <a:avLst>
            <a:gd name="adj1" fmla="val 9210443"/>
            <a:gd name="adj2" fmla="val 10553625"/>
          </a:avLst>
        </a:prstGeom>
        <a:ln>
          <a:tailEnd type="arrow" w="lg" len="med"/>
        </a:ln>
        <a:sp3d z="-110000"/>
      </dsp:spPr>
      <dsp:style>
        <a:lnRef idx="1">
          <a:schemeClr val="accent3">
            <a:hueOff val="8460000"/>
            <a:satOff val="-12646"/>
            <a:lumOff val="-2058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278091" y="458139"/>
        <a:ext cx="3658100" cy="3658100"/>
      </dsp:txXfrm>
    </dsp:sp>
    <dsp:sp modelId="{438AC465-8CF4-41E7-BD6B-D39086F92A2B}">
      <dsp:nvSpPr>
        <dsp:cNvPr id="11" name="Rounded Rectangle 10"/>
        <dsp:cNvSpPr/>
      </dsp:nvSpPr>
      <dsp:spPr bwMode="white">
        <a:xfrm>
          <a:off x="662781" y="1263842"/>
          <a:ext cx="1409659" cy="916278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dirty="0" smtClean="0"/>
            <a:t>Κέντρο Κοινότητας (Παράρτημα Ρομά) </a:t>
          </a:r>
          <a:r>
            <a:rPr lang="el-GR" b="1" dirty="0" smtClean="0"/>
            <a:t>Δήμου Δελφών</a:t>
          </a:r>
          <a:endParaRPr lang="el-GR" dirty="0"/>
        </a:p>
      </dsp:txBody>
      <dsp:txXfrm>
        <a:off x="662781" y="1263842"/>
        <a:ext cx="1409659" cy="916278"/>
      </dsp:txXfrm>
    </dsp:sp>
    <dsp:sp modelId="{2E2FECA1-1E56-452A-8932-C88BDAA2A815}">
      <dsp:nvSpPr>
        <dsp:cNvPr id="12" name="Arc 11"/>
        <dsp:cNvSpPr/>
      </dsp:nvSpPr>
      <dsp:spPr bwMode="white">
        <a:xfrm>
          <a:off x="1278091" y="458139"/>
          <a:ext cx="3658100" cy="3658100"/>
        </a:xfrm>
        <a:prstGeom prst="arc">
          <a:avLst>
            <a:gd name="adj1" fmla="val 13241018"/>
            <a:gd name="adj2" fmla="val 14440300"/>
          </a:avLst>
        </a:prstGeom>
        <a:ln>
          <a:tailEnd type="arrow" w="lg" len="med"/>
        </a:ln>
        <a:sp3d z="-110000"/>
      </dsp:spPr>
      <dsp:style>
        <a:lnRef idx="1">
          <a:schemeClr val="accent3">
            <a:hueOff val="11280000"/>
            <a:satOff val="-16862"/>
            <a:lumOff val="-2744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1278091" y="458139"/>
        <a:ext cx="3658100" cy="36581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ADCABD12-E4B1-4123-8D0C-83F672D181CB}">
      <dsp:nvSpPr>
        <dsp:cNvPr id="3" name="Rectangle 2"/>
        <dsp:cNvSpPr/>
      </dsp:nvSpPr>
      <dsp:spPr bwMode="white">
        <a:xfrm>
          <a:off x="5159" y="195329"/>
          <a:ext cx="3869531" cy="2321719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Υποστήριξη για ένταξη σε προγράμματα κατάρτισης της ΔΥΠΑ</a:t>
          </a:r>
          <a:endParaRPr lang="el-GR" b="1" dirty="0"/>
        </a:p>
      </dsp:txBody>
      <dsp:txXfrm>
        <a:off x="5159" y="195329"/>
        <a:ext cx="3869531" cy="2321719"/>
      </dsp:txXfrm>
    </dsp:sp>
    <dsp:sp modelId="{C0F3DE5B-5BAF-4BF2-8551-07CC3DFA570F}">
      <dsp:nvSpPr>
        <dsp:cNvPr id="4" name="Rectangle 3"/>
        <dsp:cNvSpPr/>
      </dsp:nvSpPr>
      <dsp:spPr bwMode="white">
        <a:xfrm>
          <a:off x="4261644" y="195329"/>
          <a:ext cx="3869531" cy="2321719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1500000"/>
            <a:satOff val="8889"/>
            <a:lumOff val="78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Έμφαση στην εξάλειψη και τον περιορισμό στερεοτύπων, προκαταλήψεων και ρατσισμού</a:t>
          </a:r>
          <a:endParaRPr lang="el-GR" b="1" dirty="0"/>
        </a:p>
      </dsp:txBody>
      <dsp:txXfrm>
        <a:off x="4261644" y="195329"/>
        <a:ext cx="3869531" cy="2321719"/>
      </dsp:txXfrm>
    </dsp:sp>
    <dsp:sp modelId="{65B389A4-EAC6-41E0-B524-A763BBE9D17A}">
      <dsp:nvSpPr>
        <dsp:cNvPr id="5" name="Rectangle 4"/>
        <dsp:cNvSpPr/>
      </dsp:nvSpPr>
      <dsp:spPr bwMode="white">
        <a:xfrm>
          <a:off x="5159" y="2901619"/>
          <a:ext cx="3869531" cy="2321719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3000000"/>
            <a:satOff val="17778"/>
            <a:lumOff val="156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Ενημέρωση και πληροφόρηση σχετικά με τα δικαιώματα και τις υποχρεώσεις των Ρομά</a:t>
          </a:r>
          <a:endParaRPr lang="el-GR" b="1" dirty="0"/>
        </a:p>
      </dsp:txBody>
      <dsp:txXfrm>
        <a:off x="5159" y="2901619"/>
        <a:ext cx="3869531" cy="2321719"/>
      </dsp:txXfrm>
    </dsp:sp>
    <dsp:sp modelId="{FEFD92CD-5A04-49AF-B837-BA837957CBA4}">
      <dsp:nvSpPr>
        <dsp:cNvPr id="6" name="Rectangle 5"/>
        <dsp:cNvSpPr/>
      </dsp:nvSpPr>
      <dsp:spPr bwMode="white">
        <a:xfrm>
          <a:off x="4261644" y="2901619"/>
          <a:ext cx="3869531" cy="2321719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Παροχή βοήθειας σχετικά με την υποβολή αιτήσεων</a:t>
          </a:r>
          <a:endParaRPr kumimoji="0" lang="el-GR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4261644" y="2901619"/>
        <a:ext cx="3869531" cy="2321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17719" cy="5053335"/>
        <a:chOff x="0" y="0"/>
        <a:chExt cx="8517719" cy="5053335"/>
      </a:xfrm>
    </dsp:grpSpPr>
    <dsp:sp modelId="{C0A9FFFA-83C6-466E-8D69-BA9BE3F08953}">
      <dsp:nvSpPr>
        <dsp:cNvPr id="3" name="Rounded Rectangle 2"/>
        <dsp:cNvSpPr/>
      </dsp:nvSpPr>
      <dsp:spPr bwMode="white">
        <a:xfrm>
          <a:off x="0" y="0"/>
          <a:ext cx="8517719" cy="1252545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dirty="0" smtClean="0"/>
            <a:t>Επιπλέον </a:t>
          </a:r>
          <a:r>
            <a:rPr lang="el-GR" sz="2400" b="1" dirty="0" smtClean="0"/>
            <a:t>επιμορφωτικά σεμινάρια </a:t>
          </a:r>
          <a:r>
            <a:rPr lang="el-GR" sz="2400" dirty="0" smtClean="0"/>
            <a:t>σε όλο το προσωπικό των ΚΚ</a:t>
          </a:r>
          <a:endParaRPr lang="el-GR" sz="2400" b="1" dirty="0"/>
        </a:p>
      </dsp:txBody>
      <dsp:txXfrm>
        <a:off x="0" y="0"/>
        <a:ext cx="8517719" cy="1252545"/>
      </dsp:txXfrm>
    </dsp:sp>
    <dsp:sp modelId="{11718AC6-8467-4B81-B3FE-388D641ED2BF}">
      <dsp:nvSpPr>
        <dsp:cNvPr id="4" name="Rounded Rectangle 3"/>
        <dsp:cNvSpPr/>
      </dsp:nvSpPr>
      <dsp:spPr bwMode="white">
        <a:xfrm>
          <a:off x="0" y="1266930"/>
          <a:ext cx="8517719" cy="1252545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dirty="0" smtClean="0"/>
            <a:t>Η κοινωνική ένταξη των Ρομά αποτελεί θέμα που πρέπει να γεφυρωθεί με το </a:t>
          </a:r>
          <a:r>
            <a:rPr lang="el-GR" sz="2400" b="1" dirty="0" smtClean="0"/>
            <a:t>κράτος</a:t>
          </a:r>
          <a:r>
            <a:rPr lang="el-GR" sz="2400" dirty="0" smtClean="0"/>
            <a:t>, </a:t>
          </a:r>
          <a:r>
            <a:rPr lang="el-GR" sz="2400" b="1" dirty="0" smtClean="0"/>
            <a:t>τις υπηρεσίες του</a:t>
          </a:r>
          <a:r>
            <a:rPr lang="el-GR" sz="2400" dirty="0" smtClean="0"/>
            <a:t>, αλλά και με τις εκάστοτε </a:t>
          </a:r>
          <a:r>
            <a:rPr lang="el-GR" sz="2400" b="1" dirty="0" smtClean="0"/>
            <a:t>τοπικές κοινωνίες </a:t>
          </a:r>
          <a:r>
            <a:rPr lang="el-GR" sz="2400" dirty="0" smtClean="0"/>
            <a:t>και </a:t>
          </a:r>
          <a:r>
            <a:rPr lang="el-GR" sz="2400" b="1" dirty="0" smtClean="0"/>
            <a:t>τοπικούς φορείς</a:t>
          </a:r>
          <a:endParaRPr lang="el-GR" sz="2400" b="1" dirty="0"/>
        </a:p>
      </dsp:txBody>
      <dsp:txXfrm>
        <a:off x="0" y="1266930"/>
        <a:ext cx="8517719" cy="1252545"/>
      </dsp:txXfrm>
    </dsp:sp>
    <dsp:sp modelId="{14037709-D3D5-4CDA-B8D7-50719EF90B6F}">
      <dsp:nvSpPr>
        <dsp:cNvPr id="5" name="Rounded Rectangle 4"/>
        <dsp:cNvSpPr/>
      </dsp:nvSpPr>
      <dsp:spPr bwMode="white">
        <a:xfrm>
          <a:off x="0" y="2533860"/>
          <a:ext cx="8517719" cy="1252545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dirty="0" smtClean="0"/>
            <a:t>Στις εκάστοτε </a:t>
          </a:r>
          <a:r>
            <a:rPr lang="el-GR" sz="2400" b="1" dirty="0" smtClean="0"/>
            <a:t>πλατφόρμες</a:t>
          </a:r>
          <a:r>
            <a:rPr lang="el-GR" sz="2400" dirty="0" smtClean="0"/>
            <a:t> θα πρέπει να </a:t>
          </a:r>
          <a:r>
            <a:rPr lang="el-GR" sz="2400" b="1" dirty="0" smtClean="0"/>
            <a:t>καταγράφονται</a:t>
          </a:r>
          <a:r>
            <a:rPr lang="el-GR" sz="2400" dirty="0" smtClean="0"/>
            <a:t> περισσότερα δεδομένα, πληροφορίες και στοιχεία των ωφελούμενων Ρομά</a:t>
          </a:r>
          <a:endParaRPr lang="el-GR" sz="2400" b="1" dirty="0"/>
        </a:p>
      </dsp:txBody>
      <dsp:txXfrm>
        <a:off x="0" y="2533860"/>
        <a:ext cx="8517719" cy="1252545"/>
      </dsp:txXfrm>
    </dsp:sp>
    <dsp:sp modelId="{22338889-B9AA-4127-BE70-EFBF72CB01EB}">
      <dsp:nvSpPr>
        <dsp:cNvPr id="6" name="Rounded Rectangle 5"/>
        <dsp:cNvSpPr/>
      </dsp:nvSpPr>
      <dsp:spPr bwMode="white">
        <a:xfrm>
          <a:off x="0" y="3800790"/>
          <a:ext cx="8517719" cy="1252545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2"/>
        </a:lnRef>
        <a:fillRef idx="3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dirty="0" smtClean="0"/>
            <a:t>Δημιουργία</a:t>
          </a:r>
          <a:r>
            <a:rPr lang="el-GR" sz="2400" b="1" dirty="0" smtClean="0"/>
            <a:t> ειδικής αίθουσας </a:t>
          </a:r>
          <a:r>
            <a:rPr lang="el-GR" sz="2400" dirty="0" smtClean="0"/>
            <a:t>για τις </a:t>
          </a:r>
          <a:r>
            <a:rPr lang="el-GR" sz="2400" b="1" dirty="0" smtClean="0"/>
            <a:t>συνεντεύξεις </a:t>
          </a:r>
          <a:r>
            <a:rPr lang="el-GR" sz="2400" dirty="0" smtClean="0"/>
            <a:t>των ψυχολόγων</a:t>
          </a:r>
          <a:endParaRPr kumimoji="0" lang="el-GR" sz="24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0" y="3800790"/>
        <a:ext cx="8517719" cy="12525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17719" cy="5053335"/>
        <a:chOff x="0" y="0"/>
        <a:chExt cx="8517719" cy="5053335"/>
      </a:xfrm>
    </dsp:grpSpPr>
    <dsp:sp modelId="{C0A9FFFA-83C6-466E-8D69-BA9BE3F08953}">
      <dsp:nvSpPr>
        <dsp:cNvPr id="3" name="Rounded Rectangle 2"/>
        <dsp:cNvSpPr/>
      </dsp:nvSpPr>
      <dsp:spPr bwMode="white">
        <a:xfrm>
          <a:off x="0" y="0"/>
          <a:ext cx="8517719" cy="99916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2"/>
        </a:lnRef>
        <a:fillRef idx="1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Μέριμνα για απομάκρυνση από τους καταυλισμούς και μετεγκατάσταση σε σπίτια</a:t>
          </a:r>
          <a:endParaRPr lang="el-GR" sz="2000" b="1" dirty="0"/>
        </a:p>
      </dsp:txBody>
      <dsp:txXfrm>
        <a:off x="0" y="0"/>
        <a:ext cx="8517719" cy="999167"/>
      </dsp:txXfrm>
    </dsp:sp>
    <dsp:sp modelId="{11718AC6-8467-4B81-B3FE-388D641ED2BF}">
      <dsp:nvSpPr>
        <dsp:cNvPr id="4" name="Rounded Rectangle 3"/>
        <dsp:cNvSpPr/>
      </dsp:nvSpPr>
      <dsp:spPr bwMode="white">
        <a:xfrm>
          <a:off x="0" y="1013542"/>
          <a:ext cx="8517719" cy="99916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2"/>
        </a:lnRef>
        <a:fillRef idx="1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Τακτοποίηση των αστικοδημοτικών υποχρεώσεων των Ρομά</a:t>
          </a:r>
          <a:endParaRPr lang="el-GR" sz="2000" b="1" dirty="0"/>
        </a:p>
      </dsp:txBody>
      <dsp:txXfrm>
        <a:off x="0" y="1013542"/>
        <a:ext cx="8517719" cy="999167"/>
      </dsp:txXfrm>
    </dsp:sp>
    <dsp:sp modelId="{14037709-D3D5-4CDA-B8D7-50719EF90B6F}">
      <dsp:nvSpPr>
        <dsp:cNvPr id="5" name="Rounded Rectangle 4"/>
        <dsp:cNvSpPr/>
      </dsp:nvSpPr>
      <dsp:spPr bwMode="white">
        <a:xfrm>
          <a:off x="0" y="2027084"/>
          <a:ext cx="8517719" cy="99916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2"/>
        </a:lnRef>
        <a:fillRef idx="1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Κίνητρα για μόνιμες θέσεις εργασίας</a:t>
          </a:r>
          <a:endParaRPr lang="el-GR" sz="2000" b="1" dirty="0"/>
        </a:p>
      </dsp:txBody>
      <dsp:txXfrm>
        <a:off x="0" y="2027084"/>
        <a:ext cx="8517719" cy="999167"/>
      </dsp:txXfrm>
    </dsp:sp>
    <dsp:sp modelId="{22338889-B9AA-4127-BE70-EFBF72CB01EB}">
      <dsp:nvSpPr>
        <dsp:cNvPr id="6" name="Rounded Rectangle 5"/>
        <dsp:cNvSpPr/>
      </dsp:nvSpPr>
      <dsp:spPr bwMode="white">
        <a:xfrm>
          <a:off x="0" y="3040626"/>
          <a:ext cx="8517719" cy="99916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2"/>
        </a:lnRef>
        <a:fillRef idx="1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Δημιουργία επιπλέον σχολείων με στόχο την σχολική διαρροή</a:t>
          </a:r>
          <a:endParaRPr kumimoji="0" lang="el-GR" sz="20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0" y="3040626"/>
        <a:ext cx="8517719" cy="999167"/>
      </dsp:txXfrm>
    </dsp:sp>
    <dsp:sp modelId="{D5D9A455-B89C-4423-A33C-0C1C4841834C}">
      <dsp:nvSpPr>
        <dsp:cNvPr id="7" name="Rounded Rectangle 6"/>
        <dsp:cNvSpPr/>
      </dsp:nvSpPr>
      <dsp:spPr bwMode="white">
        <a:xfrm>
          <a:off x="0" y="4054168"/>
          <a:ext cx="8517719" cy="99916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2"/>
        </a:lnRef>
        <a:fillRef idx="1">
          <a:schemeClr val="dk2"/>
        </a:fillRef>
        <a:effectRef idx="2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Πολλά παιδιά έχουν μαθησιακά προβλήματα - απαραίτητη η στελέχωση των Παραρτημάτων Ρομά με ειδικούς παιδαγωγούς, λογοθεραπευτές και εργοθεραπευτές </a:t>
          </a:r>
          <a:endParaRPr kumimoji="0" lang="el-GR" sz="2000" b="1" i="0" u="none" strike="noStrike" cap="none" spc="0" normalizeH="0" baseline="0" noProof="0" dirty="0"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0" y="4054168"/>
        <a:ext cx="8517719" cy="999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44764" cy="5210286"/>
        <a:chOff x="0" y="0"/>
        <a:chExt cx="8244764" cy="5210286"/>
      </a:xfrm>
    </dsp:grpSpPr>
    <dsp:sp modelId="{067E3529-BECE-4828-9401-98E0B7720B35}">
      <dsp:nvSpPr>
        <dsp:cNvPr id="3" name="Rounded Rectangle 2"/>
        <dsp:cNvSpPr/>
      </dsp:nvSpPr>
      <dsp:spPr bwMode="white">
        <a:xfrm>
          <a:off x="0" y="0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Σύνταξη δομημένου ερωτηματολογίου</a:t>
          </a:r>
        </a:p>
      </dsp:txBody>
      <dsp:txXfrm>
        <a:off x="0" y="0"/>
        <a:ext cx="6595811" cy="1146263"/>
      </dsp:txXfrm>
    </dsp:sp>
    <dsp:sp modelId="{98820F82-328F-4AB0-B6B6-545F211B857D}">
      <dsp:nvSpPr>
        <dsp:cNvPr id="4" name="Rounded Rectangle 3"/>
        <dsp:cNvSpPr/>
      </dsp:nvSpPr>
      <dsp:spPr bwMode="white">
        <a:xfrm>
          <a:off x="552399" y="1354674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Τηλεφωνική επικοινωνία με στόχο την ενημέρωση των αρμόδιων φορέων και ατόμων για την έρευνα που θα ακολουθήσει</a:t>
          </a:r>
        </a:p>
      </dsp:txBody>
      <dsp:txXfrm>
        <a:off x="552399" y="1354674"/>
        <a:ext cx="6595811" cy="1146263"/>
      </dsp:txXfrm>
    </dsp:sp>
    <dsp:sp modelId="{76371C88-F146-4D55-94F4-67BF15CDE48B}">
      <dsp:nvSpPr>
        <dsp:cNvPr id="5" name="Rounded Rectangle 4"/>
        <dsp:cNvSpPr/>
      </dsp:nvSpPr>
      <dsp:spPr bwMode="white">
        <a:xfrm>
          <a:off x="1096554" y="2709349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Τηλεφωνική επικοινωνία για κλείσιμο ραντεβού και περαιτέρω ενημέρωση για όλες τις διαδικασίες που αφορούν τη διεξαγωγή της έρευνας</a:t>
          </a:r>
        </a:p>
      </dsp:txBody>
      <dsp:txXfrm>
        <a:off x="1096554" y="2709349"/>
        <a:ext cx="6595811" cy="1146263"/>
      </dsp:txXfrm>
    </dsp:sp>
    <dsp:sp modelId="{2381329D-79D3-4CB2-B4C2-22DFF05F4D19}">
      <dsp:nvSpPr>
        <dsp:cNvPr id="6" name="Rounded Rectangle 5"/>
        <dsp:cNvSpPr/>
      </dsp:nvSpPr>
      <dsp:spPr bwMode="white">
        <a:xfrm>
          <a:off x="1648953" y="4064023"/>
          <a:ext cx="6595811" cy="1146263"/>
        </a:xfrm>
        <a:prstGeom prst="roundRect">
          <a:avLst>
            <a:gd name="adj" fmla="val 10000"/>
          </a:avLst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dirty="0" smtClean="0"/>
            <a:t>Συμπλήρωση ερωτηματολογίου μέσα από τη διαδικασία συνέντευξης ανάμεσα στους εμπλεκόμενους</a:t>
          </a:r>
        </a:p>
      </dsp:txBody>
      <dsp:txXfrm>
        <a:off x="1648953" y="4064023"/>
        <a:ext cx="6595811" cy="1146263"/>
      </dsp:txXfrm>
    </dsp:sp>
    <dsp:sp modelId="{EDE4CE06-A155-4567-9F7C-D0A221B2C3DD}">
      <dsp:nvSpPr>
        <dsp:cNvPr id="7" name="Down Arrow 6"/>
        <dsp:cNvSpPr/>
      </dsp:nvSpPr>
      <dsp:spPr bwMode="white">
        <a:xfrm>
          <a:off x="5850740" y="877933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5850740" y="877933"/>
        <a:ext cx="745071" cy="745071"/>
      </dsp:txXfrm>
    </dsp:sp>
    <dsp:sp modelId="{AAEB94F2-BA38-4A89-9C7A-7B46014ED5E3}">
      <dsp:nvSpPr>
        <dsp:cNvPr id="8" name="Down Arrow 7"/>
        <dsp:cNvSpPr/>
      </dsp:nvSpPr>
      <dsp:spPr bwMode="white">
        <a:xfrm>
          <a:off x="6403139" y="2232608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403139" y="2232608"/>
        <a:ext cx="745071" cy="745071"/>
      </dsp:txXfrm>
    </dsp:sp>
    <dsp:sp modelId="{67216601-9079-4629-98ED-5A4AD905A33A}">
      <dsp:nvSpPr>
        <dsp:cNvPr id="9" name="Down Arrow 8"/>
        <dsp:cNvSpPr/>
      </dsp:nvSpPr>
      <dsp:spPr bwMode="white">
        <a:xfrm>
          <a:off x="6947294" y="3587282"/>
          <a:ext cx="745071" cy="745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947294" y="3587282"/>
        <a:ext cx="745071" cy="745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526137" cy="5040000"/>
        <a:chOff x="0" y="0"/>
        <a:chExt cx="9526137" cy="5040000"/>
      </a:xfrm>
    </dsp:grpSpPr>
    <dsp:sp modelId="{85F4C230-350C-4A14-8D65-83691908E0AB}">
      <dsp:nvSpPr>
        <dsp:cNvPr id="3" name="Rectangle 2"/>
        <dsp:cNvSpPr/>
      </dsp:nvSpPr>
      <dsp:spPr bwMode="white">
        <a:xfrm>
          <a:off x="1048782" y="888"/>
          <a:ext cx="3538578" cy="2561917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4769" tIns="64769" rIns="64769" bIns="6476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dirty="0" smtClean="0"/>
            <a:t>Μεθοδολογία έρευνας</a:t>
          </a:r>
          <a:endParaRPr lang="el-GR" sz="1700" b="1" u="sng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Διενέργεια ημιδομημένων συνεντεύξεων με συντονιστές, υπεύθυνους έργου και διαμεσολαβητές των 5 Παραρτημάτων Ρομά της  Περιφέρειας Στερεάς Ελλάδας</a:t>
          </a:r>
          <a:endParaRPr lang="el-GR" sz="1600" b="1" dirty="0" smtClean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Όλες οι συνεντεύξεις πραγματοποιηθήκαν δια ζώσης</a:t>
          </a:r>
          <a:endParaRPr lang="el-GR" sz="1600" b="1" dirty="0"/>
        </a:p>
      </dsp:txBody>
      <dsp:txXfrm>
        <a:off x="1048782" y="888"/>
        <a:ext cx="3538578" cy="2561917"/>
      </dsp:txXfrm>
    </dsp:sp>
    <dsp:sp modelId="{2DC27AFC-CE42-4654-9CFB-E72A4C35342B}">
      <dsp:nvSpPr>
        <dsp:cNvPr id="4" name="Rectangle 3"/>
        <dsp:cNvSpPr/>
      </dsp:nvSpPr>
      <dsp:spPr bwMode="white">
        <a:xfrm>
          <a:off x="4941218" y="220273"/>
          <a:ext cx="3538578" cy="2123147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sng" dirty="0" smtClean="0"/>
            <a:t>Δείγμα έρευνας</a:t>
          </a:r>
          <a:endParaRPr lang="el-GR" sz="1600" b="1" u="sng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baseline="0" dirty="0" smtClean="0"/>
            <a:t>5</a:t>
          </a:r>
          <a:r>
            <a:rPr lang="el-GR" sz="1600" b="1" baseline="0" dirty="0" smtClean="0"/>
            <a:t> Υπευθύνους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5 Διαμεσολαβητές</a:t>
          </a:r>
          <a:endParaRPr lang="el-GR" sz="1600" b="1" dirty="0"/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/>
            <a:t>5 Συντονιστές</a:t>
          </a:r>
          <a:endParaRPr lang="el-GR" sz="1600" b="1" dirty="0"/>
        </a:p>
      </dsp:txBody>
      <dsp:txXfrm>
        <a:off x="4941218" y="220273"/>
        <a:ext cx="3538578" cy="2123147"/>
      </dsp:txXfrm>
    </dsp:sp>
    <dsp:sp modelId="{E661D9CF-6A94-40B1-992C-1584A51A9761}">
      <dsp:nvSpPr>
        <dsp:cNvPr id="5" name="Rectangle 4"/>
        <dsp:cNvSpPr/>
      </dsp:nvSpPr>
      <dsp:spPr bwMode="white">
        <a:xfrm>
          <a:off x="2994361" y="2915893"/>
          <a:ext cx="3538578" cy="2123147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sng" dirty="0" smtClean="0"/>
            <a:t>Ανάλυση ποιοτικών δεδομένων</a:t>
          </a:r>
          <a:endParaRPr lang="el-GR" sz="1600" b="1" u="sng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dirty="0" smtClean="0"/>
            <a:t>Θεματική ανάλυση των συνεντεύξεων των στελεχών και εργαζομένων των παραρτημάτων Ρομά</a:t>
          </a:r>
          <a:endParaRPr lang="el-GR" sz="16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1900" b="1" dirty="0"/>
        </a:p>
      </dsp:txBody>
      <dsp:txXfrm>
        <a:off x="2994361" y="2915893"/>
        <a:ext cx="3538578" cy="2123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39799" cy="5230761"/>
        <a:chOff x="0" y="0"/>
        <a:chExt cx="7739799" cy="5230761"/>
      </a:xfrm>
    </dsp:grpSpPr>
    <dsp:sp modelId="{8ED12998-9B03-49A7-A8A2-5613713435E5}">
      <dsp:nvSpPr>
        <dsp:cNvPr id="4" name="Right Arrow 3"/>
        <dsp:cNvSpPr/>
      </dsp:nvSpPr>
      <dsp:spPr bwMode="white">
        <a:xfrm>
          <a:off x="3095920" y="0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10795" tIns="10795" rIns="10795" bIns="10795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l-GR" b="1" i="0" u="none" strike="noStrike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rPr>
            <a:t>Οικονομικές δραστηριότητες και βιοπορισμός: οι ρομά συχνά ασχολούνται με δραστηριότητες που δεν απαιτούν επίσημη εκπαίδευση ή εξειδίκευση, όπως το εμπόριο μικρών προϊόντων</a:t>
          </a:r>
          <a:endParaRPr lang="el-GR" b="1" dirty="0">
            <a:solidFill>
              <a:schemeClr val="dk1"/>
            </a:solidFill>
          </a:endParaRPr>
        </a:p>
      </dsp:txBody>
      <dsp:txXfrm>
        <a:off x="3095920" y="0"/>
        <a:ext cx="4643879" cy="2490839"/>
      </dsp:txXfrm>
    </dsp:sp>
    <dsp:sp modelId="{81F6138B-8CFC-4F83-B943-AD1D816E5207}">
      <dsp:nvSpPr>
        <dsp:cNvPr id="3" name="Rounded Rectangle 2"/>
        <dsp:cNvSpPr/>
      </dsp:nvSpPr>
      <dsp:spPr bwMode="white">
        <a:xfrm>
          <a:off x="0" y="0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Εργασία και Απασχόληση </a:t>
          </a:r>
          <a:endParaRPr lang="el-GR" sz="2800" u="none" dirty="0"/>
        </a:p>
      </dsp:txBody>
      <dsp:txXfrm>
        <a:off x="0" y="0"/>
        <a:ext cx="3095920" cy="2490839"/>
      </dsp:txXfrm>
    </dsp:sp>
    <dsp:sp modelId="{C12E6A67-1AB3-465A-8DBE-CA43EE4098F7}">
      <dsp:nvSpPr>
        <dsp:cNvPr id="6" name="Right Arrow 5"/>
        <dsp:cNvSpPr/>
      </dsp:nvSpPr>
      <dsp:spPr bwMode="white">
        <a:xfrm>
          <a:off x="3095920" y="2739922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lnRef>
        <a:fill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fillRef>
        <a:effectRef idx="2">
          <a:scrgbClr r="0" g="0" b="0"/>
        </a:effectRef>
        <a:fontRef idx="minor"/>
      </dsp:style>
      <dsp:txBody>
        <a:bodyPr lIns="10795" tIns="10795" rIns="10795" bIns="10795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b="1" dirty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b="1" dirty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l-GR" b="1" i="0" u="none" strike="noStrike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j-lt"/>
              <a:ea typeface="+mj-ea"/>
              <a:cs typeface="+mj-cs"/>
            </a:rPr>
            <a:t>Η υγειονομική περίθαλψη αποτελεί άλλη μια σοβαρή πρόκληση για τους Ρομά</a:t>
          </a:r>
          <a:endParaRPr lang="el-GR" b="1" dirty="0">
            <a:solidFill>
              <a:schemeClr val="dk1"/>
            </a:solidFill>
          </a:endParaRPr>
        </a:p>
      </dsp:txBody>
      <dsp:txXfrm>
        <a:off x="3095920" y="2739922"/>
        <a:ext cx="4643879" cy="2490839"/>
      </dsp:txXfrm>
    </dsp:sp>
    <dsp:sp modelId="{7A366D82-3ECF-46DD-A26B-9B0619E8F203}">
      <dsp:nvSpPr>
        <dsp:cNvPr id="5" name="Rounded Rectangle 4"/>
        <dsp:cNvSpPr/>
      </dsp:nvSpPr>
      <dsp:spPr bwMode="white">
        <a:xfrm>
          <a:off x="0" y="2739922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Ιατρική Περίθαλψη</a:t>
          </a:r>
        </a:p>
      </dsp:txBody>
      <dsp:txXfrm>
        <a:off x="0" y="2739922"/>
        <a:ext cx="3095920" cy="2490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39799" cy="5230761"/>
        <a:chOff x="0" y="0"/>
        <a:chExt cx="7739799" cy="5230761"/>
      </a:xfrm>
    </dsp:grpSpPr>
    <dsp:sp modelId="{8ED12998-9B03-49A7-A8A2-5613713435E5}">
      <dsp:nvSpPr>
        <dsp:cNvPr id="4" name="Right Arrow 3"/>
        <dsp:cNvSpPr/>
      </dsp:nvSpPr>
      <dsp:spPr bwMode="white">
        <a:xfrm>
          <a:off x="3095920" y="0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10160" tIns="10160" rIns="10160" bIns="10160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Εκπαίδευση και Έλλειψη Πρόσβασης: Η συχνή μετακίνηση από περιοχή σε περιοχή λόγω των συνθηκών ζωής, και οι κοινωνικές προκαταλήψεις αποτελούν σημαντικά εμπόδια για την εκπαίδευση των παιδιών των Ρομά</a:t>
          </a:r>
          <a:endParaRPr lang="el-GR" b="1" dirty="0">
            <a:solidFill>
              <a:schemeClr val="dk1"/>
            </a:solidFill>
          </a:endParaRPr>
        </a:p>
      </dsp:txBody>
      <dsp:txXfrm>
        <a:off x="3095920" y="0"/>
        <a:ext cx="4643879" cy="2490839"/>
      </dsp:txXfrm>
    </dsp:sp>
    <dsp:sp modelId="{81F6138B-8CFC-4F83-B943-AD1D816E5207}">
      <dsp:nvSpPr>
        <dsp:cNvPr id="3" name="Rounded Rectangle 2"/>
        <dsp:cNvSpPr/>
      </dsp:nvSpPr>
      <dsp:spPr bwMode="white">
        <a:xfrm>
          <a:off x="0" y="0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u="none" dirty="0" smtClean="0"/>
            <a:t>Εκπαίδευση</a:t>
          </a:r>
          <a:endParaRPr lang="el-GR" sz="2800" b="1" u="none" dirty="0"/>
        </a:p>
      </dsp:txBody>
      <dsp:txXfrm>
        <a:off x="0" y="0"/>
        <a:ext cx="3095920" cy="2490839"/>
      </dsp:txXfrm>
    </dsp:sp>
    <dsp:sp modelId="{C12E6A67-1AB3-465A-8DBE-CA43EE4098F7}">
      <dsp:nvSpPr>
        <dsp:cNvPr id="6" name="Right Arrow 5"/>
        <dsp:cNvSpPr/>
      </dsp:nvSpPr>
      <dsp:spPr bwMode="white">
        <a:xfrm>
          <a:off x="3095920" y="2739922"/>
          <a:ext cx="4643879" cy="2490839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lnRef>
        <a:fillRef idx="1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10160" tIns="10160" rIns="10160" bIns="10160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b="1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b="1" dirty="0">
            <a:solidFill>
              <a:prstClr val="black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b="1" dirty="0" smtClean="0">
              <a:solidFill>
                <a:schemeClr val="dk1"/>
              </a:solidFill>
            </a:rPr>
            <a:t>Οι Ρομά σε κάποιες περιοχές μένουν είτε μόνο σε καταυλισμούς και ένα μικρό ποσοστό σε σπίτια</a:t>
          </a:r>
          <a:endParaRPr lang="el-GR" b="1" dirty="0">
            <a:solidFill>
              <a:schemeClr val="dk1"/>
            </a:solidFill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b="1" dirty="0">
            <a:solidFill>
              <a:schemeClr val="dk1"/>
            </a:solidFill>
          </a:endParaRPr>
        </a:p>
      </dsp:txBody>
      <dsp:txXfrm>
        <a:off x="3095920" y="2739922"/>
        <a:ext cx="4643879" cy="2490839"/>
      </dsp:txXfrm>
    </dsp:sp>
    <dsp:sp modelId="{7A366D82-3ECF-46DD-A26B-9B0619E8F203}">
      <dsp:nvSpPr>
        <dsp:cNvPr id="5" name="Rounded Rectangle 4"/>
        <dsp:cNvSpPr/>
      </dsp:nvSpPr>
      <dsp:spPr bwMode="white">
        <a:xfrm>
          <a:off x="0" y="2739922"/>
          <a:ext cx="3095920" cy="2490839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>
            <a:hueOff val="4680000"/>
            <a:satOff val="-5881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800" b="1" i="0" u="none" strike="noStrike" cap="none" spc="0" normalizeH="0" baseline="0" noProof="0" dirty="0" smtClean="0">
              <a:effectLst/>
              <a:uLnTx/>
              <a:uFillTx/>
              <a:latin typeface="+mj-lt"/>
              <a:ea typeface="+mj-ea"/>
              <a:cs typeface="+mj-cs"/>
            </a:rPr>
            <a:t>Στέγαση και Διαβίωση</a:t>
          </a:r>
        </a:p>
      </dsp:txBody>
      <dsp:txXfrm>
        <a:off x="0" y="2739922"/>
        <a:ext cx="3095920" cy="2490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39799" cy="5230761"/>
        <a:chOff x="0" y="0"/>
        <a:chExt cx="7739799" cy="5230761"/>
      </a:xfrm>
    </dsp:grpSpPr>
    <dsp:sp modelId="{8ED12998-9B03-49A7-A8A2-5613713435E5}">
      <dsp:nvSpPr>
        <dsp:cNvPr id="4" name="Right Arrow 3"/>
        <dsp:cNvSpPr/>
      </dsp:nvSpPr>
      <dsp:spPr bwMode="white">
        <a:xfrm>
          <a:off x="3095920" y="0"/>
          <a:ext cx="4643879" cy="2450097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crgbClr r="0" g="0" b="0"/>
        </a:effectRef>
        <a:fontRef idx="minor"/>
      </dsp:style>
      <dsp:txBody>
        <a:bodyPr lIns="8255" tIns="8255" rIns="8255" bIns="8255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dirty="0">
            <a:solidFill>
              <a:schemeClr val="dk1"/>
            </a:solidFill>
          </a:endParaRPr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dirty="0" smtClean="0">
              <a:solidFill>
                <a:schemeClr val="dk1"/>
              </a:solidFill>
              <a:ea typeface="Calibri" panose="020F0502020204030204"/>
            </a:rPr>
            <a:t>Η ζωή τους σε καταυλισμούς ή απομακρυσμένα παραρτήματα συχνά συνδέεται με την έλλειψη πρόσβασης σε βασικές υπηρεσίες και υποδομές</a:t>
          </a:r>
          <a:endParaRPr lang="el-GR" sz="1800" b="1" dirty="0">
            <a:solidFill>
              <a:schemeClr val="dk1"/>
            </a:solidFill>
          </a:endParaRPr>
        </a:p>
      </dsp:txBody>
      <dsp:txXfrm>
        <a:off x="3095920" y="0"/>
        <a:ext cx="4643879" cy="2450097"/>
      </dsp:txXfrm>
    </dsp:sp>
    <dsp:sp modelId="{81F6138B-8CFC-4F83-B943-AD1D816E5207}">
      <dsp:nvSpPr>
        <dsp:cNvPr id="3" name="Rounded Rectangle 2"/>
        <dsp:cNvSpPr/>
      </dsp:nvSpPr>
      <dsp:spPr bwMode="white">
        <a:xfrm>
          <a:off x="0" y="0"/>
          <a:ext cx="3095920" cy="2450097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45719" rIns="9143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dirty="0" smtClean="0"/>
            <a:t>Περιθωριοποίηση και Κοινωνικός Αποκλεισμός</a:t>
          </a:r>
        </a:p>
      </dsp:txBody>
      <dsp:txXfrm>
        <a:off x="0" y="0"/>
        <a:ext cx="3095920" cy="2450097"/>
      </dsp:txXfrm>
    </dsp:sp>
    <dsp:sp modelId="{C12E6A67-1AB3-465A-8DBE-CA43EE4098F7}">
      <dsp:nvSpPr>
        <dsp:cNvPr id="6" name="Right Arrow 5"/>
        <dsp:cNvSpPr/>
      </dsp:nvSpPr>
      <dsp:spPr bwMode="white">
        <a:xfrm>
          <a:off x="2933464" y="2695107"/>
          <a:ext cx="4806335" cy="2535654"/>
        </a:xfrm>
        <a:prstGeom prst="rightArrow">
          <a:avLst>
            <a:gd name="adj1" fmla="val 75000"/>
            <a:gd name="adj2" fmla="val 50000"/>
          </a:avLst>
        </a:prstGeom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2">
          <a:scrgbClr r="0" g="0" b="0"/>
        </a:effectRef>
        <a:fontRef idx="minor"/>
      </dsp:style>
      <dsp:txBody>
        <a:bodyPr vert="horz" wrap="square" lIns="8255" tIns="8255" rIns="8255" bIns="8255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l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dirty="0">
            <a:solidFill>
              <a:schemeClr val="dk1"/>
            </a:solidFill>
          </a:endParaRPr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dirty="0" smtClean="0">
              <a:solidFill>
                <a:schemeClr val="dk1"/>
              </a:solidFill>
              <a:ea typeface="Calibri" panose="020F0502020204030204"/>
            </a:rPr>
            <a:t>Οι Ρομά αντιμετωπίζουν συχνά ρατσιστικές συμπεριφορές, όπως περιθωριοποίηση από την ευρύτερη κοινωνία, σε τοπικό επίπεδο (κοινότητα) ή στο πλαίσιο των κοινωνικών και επαγγελματικών σχέσεων</a:t>
          </a:r>
          <a:endParaRPr lang="el-GR" sz="1300" b="1" dirty="0">
            <a:solidFill>
              <a:schemeClr val="dk1"/>
            </a:solidFill>
          </a:endParaRPr>
        </a:p>
        <a:p>
          <a:pPr marL="114300" lvl="1" indent="-114300" algn="l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dirty="0">
            <a:solidFill>
              <a:schemeClr val="dk1"/>
            </a:solidFill>
          </a:endParaRPr>
        </a:p>
      </dsp:txBody>
      <dsp:txXfrm>
        <a:off x="2933464" y="2695107"/>
        <a:ext cx="4806335" cy="2535654"/>
      </dsp:txXfrm>
    </dsp:sp>
    <dsp:sp modelId="{7A366D82-3ECF-46DD-A26B-9B0619E8F203}">
      <dsp:nvSpPr>
        <dsp:cNvPr id="5" name="Rounded Rectangle 4"/>
        <dsp:cNvSpPr/>
      </dsp:nvSpPr>
      <dsp:spPr bwMode="white">
        <a:xfrm>
          <a:off x="0" y="2737885"/>
          <a:ext cx="2933464" cy="2450097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5">
            <a:hueOff val="-9900000"/>
            <a:satOff val="40000"/>
            <a:lumOff val="862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45719" rIns="9143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dirty="0" smtClean="0"/>
            <a:t>Κοινωνικές Σχέσεις και Διακρίσεις</a:t>
          </a:r>
          <a:endParaRPr lang="el-GR" sz="2400" b="1" u="none" noProof="0" dirty="0" smtClean="0"/>
        </a:p>
      </dsp:txBody>
      <dsp:txXfrm>
        <a:off x="0" y="2737885"/>
        <a:ext cx="2933464" cy="24500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053694" cy="5251230"/>
        <a:chOff x="0" y="0"/>
        <a:chExt cx="8053694" cy="5251230"/>
      </a:xfrm>
    </dsp:grpSpPr>
    <dsp:sp modelId="{067E3529-BECE-4828-9401-98E0B7720B35}">
      <dsp:nvSpPr>
        <dsp:cNvPr id="3" name="Rounded Rectangle 2"/>
        <dsp:cNvSpPr/>
      </dsp:nvSpPr>
      <dsp:spPr bwMode="white">
        <a:xfrm>
          <a:off x="0" y="0"/>
          <a:ext cx="6442955" cy="115527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dirty="0" smtClean="0"/>
            <a:t>Αστικοδημοτικά: </a:t>
          </a:r>
          <a:r>
            <a:rPr lang="el-GR" sz="1800" b="0" dirty="0" smtClean="0"/>
            <a:t>οι περισσότεροι Ρομά δεν έχουν ΑΜΚΑ ή άλλα απαραίτητα έγγραφα και πιστοποιητικά και δεν έχουν πρόσβαση σε επιδόματα και άλλες παροχές</a:t>
          </a:r>
        </a:p>
      </dsp:txBody>
      <dsp:txXfrm>
        <a:off x="0" y="0"/>
        <a:ext cx="6442955" cy="1155271"/>
      </dsp:txXfrm>
    </dsp:sp>
    <dsp:sp modelId="{98820F82-328F-4AB0-B6B6-545F211B857D}">
      <dsp:nvSpPr>
        <dsp:cNvPr id="4" name="Rounded Rectangle 3"/>
        <dsp:cNvSpPr/>
      </dsp:nvSpPr>
      <dsp:spPr bwMode="white">
        <a:xfrm>
          <a:off x="539597" y="1365320"/>
          <a:ext cx="6442955" cy="115527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1500000"/>
            <a:satOff val="8889"/>
            <a:lumOff val="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dirty="0" smtClean="0"/>
            <a:t>Υψηλή σχολική διαρροή: </a:t>
          </a:r>
          <a:r>
            <a:rPr lang="el-GR" sz="1800" b="0" dirty="0" smtClean="0"/>
            <a:t>σοβαρό ζήτημα στην εκπαίδευση, διότι οι γονείς δεν μπορούν να στηρίξουν τα παιδιά, γιατί δεν έχουν γνώσεις και την νοοτροπία</a:t>
          </a:r>
          <a:endParaRPr lang="el-GR" sz="2000" b="0" dirty="0" smtClean="0"/>
        </a:p>
      </dsp:txBody>
      <dsp:txXfrm>
        <a:off x="539597" y="1365320"/>
        <a:ext cx="6442955" cy="1155271"/>
      </dsp:txXfrm>
    </dsp:sp>
    <dsp:sp modelId="{76371C88-F146-4D55-94F4-67BF15CDE48B}">
      <dsp:nvSpPr>
        <dsp:cNvPr id="5" name="Rounded Rectangle 4"/>
        <dsp:cNvSpPr/>
      </dsp:nvSpPr>
      <dsp:spPr bwMode="white">
        <a:xfrm>
          <a:off x="1071141" y="2730640"/>
          <a:ext cx="6442955" cy="115527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3000000"/>
            <a:satOff val="17778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Έλλειψη κινήτρων και ενδιαφέροντος πολλές φορές για </a:t>
          </a:r>
          <a:r>
            <a:rPr lang="el-GR" sz="2000" b="1" dirty="0" smtClean="0"/>
            <a:t>εργασία και απασχόληση</a:t>
          </a:r>
        </a:p>
      </dsp:txBody>
      <dsp:txXfrm>
        <a:off x="1071141" y="2730640"/>
        <a:ext cx="6442955" cy="1155271"/>
      </dsp:txXfrm>
    </dsp:sp>
    <dsp:sp modelId="{2381329D-79D3-4CB2-B4C2-22DFF05F4D19}">
      <dsp:nvSpPr>
        <dsp:cNvPr id="6" name="Rounded Rectangle 5"/>
        <dsp:cNvSpPr/>
      </dsp:nvSpPr>
      <dsp:spPr bwMode="white">
        <a:xfrm>
          <a:off x="1610739" y="4095959"/>
          <a:ext cx="6442955" cy="115527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Π</a:t>
          </a:r>
          <a:r>
            <a:rPr lang="el-GR" sz="2000" dirty="0" smtClean="0"/>
            <a:t>εριστασιακές εργασίες </a:t>
          </a:r>
          <a:r>
            <a:rPr lang="el-GR" sz="2000" b="1" dirty="0" smtClean="0"/>
            <a:t>ορισμένου χρόνου</a:t>
          </a:r>
          <a:endParaRPr sz="6500"/>
        </a:p>
      </dsp:txBody>
      <dsp:txXfrm>
        <a:off x="1610739" y="4095959"/>
        <a:ext cx="6442955" cy="1155271"/>
      </dsp:txXfrm>
    </dsp:sp>
    <dsp:sp modelId="{EDE4CE06-A155-4567-9F7C-D0A221B2C3DD}">
      <dsp:nvSpPr>
        <dsp:cNvPr id="7" name="Down Arrow 6"/>
        <dsp:cNvSpPr/>
      </dsp:nvSpPr>
      <dsp:spPr bwMode="white">
        <a:xfrm>
          <a:off x="5692029" y="884832"/>
          <a:ext cx="750926" cy="750926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5692029" y="884832"/>
        <a:ext cx="750926" cy="750926"/>
      </dsp:txXfrm>
    </dsp:sp>
    <dsp:sp modelId="{AAEB94F2-BA38-4A89-9C7A-7B46014ED5E3}">
      <dsp:nvSpPr>
        <dsp:cNvPr id="8" name="Down Arrow 7"/>
        <dsp:cNvSpPr/>
      </dsp:nvSpPr>
      <dsp:spPr bwMode="white">
        <a:xfrm>
          <a:off x="6231627" y="2250152"/>
          <a:ext cx="750926" cy="750926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</dsp:spPr>
      <dsp:style>
        <a:lnRef idx="2">
          <a:schemeClr val="accent4">
            <a:tint val="40000"/>
            <a:alpha val="90000"/>
            <a:hueOff val="-2010000"/>
            <a:satOff val="10392"/>
            <a:lumOff val="588"/>
            <a:alpha val="90196"/>
          </a:schemeClr>
        </a:lnRef>
        <a:fillRef idx="1">
          <a:schemeClr val="accent4">
            <a:tint val="40000"/>
            <a:alpha val="90000"/>
            <a:hueOff val="-2010000"/>
            <a:satOff val="10392"/>
            <a:lumOff val="588"/>
            <a:alpha val="90196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231627" y="2250152"/>
        <a:ext cx="750926" cy="750926"/>
      </dsp:txXfrm>
    </dsp:sp>
    <dsp:sp modelId="{67216601-9079-4629-98ED-5A4AD905A33A}">
      <dsp:nvSpPr>
        <dsp:cNvPr id="9" name="Down Arrow 8"/>
        <dsp:cNvSpPr/>
      </dsp:nvSpPr>
      <dsp:spPr bwMode="white">
        <a:xfrm>
          <a:off x="6763171" y="3615472"/>
          <a:ext cx="750926" cy="750926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</dsp:spPr>
      <dsp:style>
        <a:lnRef idx="2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lnRef>
        <a:fill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fillRef>
        <a:effectRef idx="0">
          <a:scrgbClr r="0" g="0" b="0"/>
        </a:effectRef>
        <a:fontRef idx="minor"/>
      </dsp:style>
      <dsp:txBody>
        <a:bodyPr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dk1"/>
            </a:solidFill>
          </a:endParaRPr>
        </a:p>
      </dsp:txBody>
      <dsp:txXfrm>
        <a:off x="6763171" y="3615472"/>
        <a:ext cx="750926" cy="750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40297" cy="5101104"/>
        <a:chOff x="0" y="0"/>
        <a:chExt cx="8340297" cy="5101104"/>
      </a:xfrm>
    </dsp:grpSpPr>
    <dsp:sp modelId="{9C623D3B-740F-401F-98E6-B8AA41FFAC08}">
      <dsp:nvSpPr>
        <dsp:cNvPr id="3" name="Rounded Rectangle 2"/>
        <dsp:cNvSpPr/>
      </dsp:nvSpPr>
      <dsp:spPr bwMode="white">
        <a:xfrm>
          <a:off x="0" y="0"/>
          <a:ext cx="7089252" cy="22954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Προσπάθειες γίνονται από την πολιτεία για την ένταξή τους ως εκπαιδευόμενοι στα Σ</a:t>
          </a:r>
          <a:r>
            <a:rPr lang="el-GR" sz="2000" b="1" dirty="0" smtClean="0"/>
            <a:t>χολεία Δεύτερης Ευκαιρίας </a:t>
          </a:r>
          <a:r>
            <a:rPr lang="el-GR" sz="2000" dirty="0" smtClean="0"/>
            <a:t>δίνοντας κίνητρα και εφόδια για την μετ’ έπειτα ζωή τους</a:t>
          </a:r>
          <a:endParaRPr lang="el-GR" sz="2000" b="0" dirty="0" smtClean="0"/>
        </a:p>
      </dsp:txBody>
      <dsp:txXfrm>
        <a:off x="0" y="0"/>
        <a:ext cx="7089252" cy="2295497"/>
      </dsp:txXfrm>
    </dsp:sp>
    <dsp:sp modelId="{C9D6097B-0830-4C37-B081-C2D257E01493}">
      <dsp:nvSpPr>
        <dsp:cNvPr id="4" name="Rounded Rectangle 3"/>
        <dsp:cNvSpPr/>
      </dsp:nvSpPr>
      <dsp:spPr bwMode="white">
        <a:xfrm>
          <a:off x="1251045" y="2805607"/>
          <a:ext cx="7089252" cy="22954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dirty="0" smtClean="0"/>
            <a:t>Η </a:t>
          </a:r>
          <a:r>
            <a:rPr lang="el-GR" sz="2000" b="1" dirty="0" smtClean="0"/>
            <a:t>κοινωνική αλληλεπίδραση </a:t>
          </a:r>
          <a:r>
            <a:rPr lang="el-GR" sz="2000" dirty="0" smtClean="0"/>
            <a:t>μεταξύ των Ρομά και των υπόλοιπων κοινωνικών ομάδων είναι συχνά προβληματική λόγω των προκαταλήψεων και των στερεοτύπων που υπάρχουν εναντίον τους</a:t>
          </a:r>
          <a:endParaRPr lang="el-GR" sz="2000" b="0" dirty="0" smtClean="0"/>
        </a:p>
      </dsp:txBody>
      <dsp:txXfrm>
        <a:off x="1251045" y="2805607"/>
        <a:ext cx="7089252" cy="2295497"/>
      </dsp:txXfrm>
    </dsp:sp>
    <dsp:sp modelId="{5E33E2AD-ADA6-4A94-B888-914744FB1C26}">
      <dsp:nvSpPr>
        <dsp:cNvPr id="5" name="Down Arrow 4"/>
        <dsp:cNvSpPr/>
      </dsp:nvSpPr>
      <dsp:spPr bwMode="white">
        <a:xfrm>
          <a:off x="5597180" y="1804516"/>
          <a:ext cx="1492073" cy="149207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tx2"/>
            </a:solidFill>
          </a:endParaRPr>
        </a:p>
      </dsp:txBody>
      <dsp:txXfrm>
        <a:off x="5597180" y="1804516"/>
        <a:ext cx="1492073" cy="1492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40297" cy="5101104"/>
        <a:chOff x="0" y="0"/>
        <a:chExt cx="8340297" cy="5101104"/>
      </a:xfrm>
    </dsp:grpSpPr>
    <dsp:sp modelId="{9C623D3B-740F-401F-98E6-B8AA41FFAC08}">
      <dsp:nvSpPr>
        <dsp:cNvPr id="3" name="Rounded Rectangle 2"/>
        <dsp:cNvSpPr/>
      </dsp:nvSpPr>
      <dsp:spPr bwMode="white">
        <a:xfrm>
          <a:off x="0" y="0"/>
          <a:ext cx="7089252" cy="22954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dirty="0" smtClean="0"/>
            <a:t>Καταγράφεται υψηλό ποσοστό παραβατικότητας και εγκληματικότητας (σε συγκεκριμένες μορφές εγκλημάτων: ναρκωτικά, κλοπές, επαιτεία, διαρρήξεις, όπλα, ρευματοκλοπή)</a:t>
          </a:r>
          <a:endParaRPr lang="el-GR" sz="2000" b="0" dirty="0" smtClean="0"/>
        </a:p>
      </dsp:txBody>
      <dsp:txXfrm>
        <a:off x="0" y="0"/>
        <a:ext cx="7089252" cy="2295497"/>
      </dsp:txXfrm>
    </dsp:sp>
    <dsp:sp modelId="{C9D6097B-0830-4C37-B081-C2D257E01493}">
      <dsp:nvSpPr>
        <dsp:cNvPr id="4" name="Rounded Rectangle 3"/>
        <dsp:cNvSpPr/>
      </dsp:nvSpPr>
      <dsp:spPr bwMode="white">
        <a:xfrm>
          <a:off x="1251045" y="2805607"/>
          <a:ext cx="7089252" cy="22954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dirty="0" smtClean="0"/>
            <a:t>Μεγάλο μέρος του πληθυσμού της ρόμικης κοινότητας, κάνει χρήση αλκοόλ, ουσιών και δεν ακολουθεί τους κανόνες της υγιεινής του σώματος και της ψυχοκοινωνικής τους υγείας.</a:t>
          </a:r>
          <a:endParaRPr lang="el-GR" sz="2000" b="0" dirty="0" smtClean="0"/>
        </a:p>
      </dsp:txBody>
      <dsp:txXfrm>
        <a:off x="1251045" y="2805607"/>
        <a:ext cx="7089252" cy="2295497"/>
      </dsp:txXfrm>
    </dsp:sp>
    <dsp:sp modelId="{5E33E2AD-ADA6-4A94-B888-914744FB1C26}">
      <dsp:nvSpPr>
        <dsp:cNvPr id="5" name="Down Arrow 4"/>
        <dsp:cNvSpPr/>
      </dsp:nvSpPr>
      <dsp:spPr bwMode="white">
        <a:xfrm>
          <a:off x="5597180" y="1804516"/>
          <a:ext cx="1492073" cy="149207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6300"/>
          </a:lvl1pPr>
          <a:lvl2pPr marL="285750" indent="-285750" algn="ctr">
            <a:defRPr sz="4900"/>
          </a:lvl2pPr>
          <a:lvl3pPr marL="571500" indent="-285750" algn="ctr">
            <a:defRPr sz="4900"/>
          </a:lvl3pPr>
          <a:lvl4pPr marL="857250" indent="-285750" algn="ctr">
            <a:defRPr sz="4900"/>
          </a:lvl4pPr>
          <a:lvl5pPr marL="1143000" indent="-285750" algn="ctr">
            <a:defRPr sz="4900"/>
          </a:lvl5pPr>
          <a:lvl6pPr marL="1428750" indent="-285750" algn="ctr">
            <a:defRPr sz="4900"/>
          </a:lvl6pPr>
          <a:lvl7pPr marL="1714500" indent="-285750" algn="ctr">
            <a:defRPr sz="4900"/>
          </a:lvl7pPr>
          <a:lvl8pPr marL="2000250" indent="-285750" algn="ctr">
            <a:defRPr sz="4900"/>
          </a:lvl8pPr>
          <a:lvl9pPr marL="2286000" indent="-285750" algn="ctr">
            <a:defRPr sz="4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dirty="0">
            <a:solidFill>
              <a:schemeClr val="tx2"/>
            </a:solidFill>
          </a:endParaRPr>
        </a:p>
      </dsp:txBody>
      <dsp:txXfrm>
        <a:off x="5597180" y="1804516"/>
        <a:ext cx="1492073" cy="1492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1B0C77E-554F-49F8-BA38-1E9A8FC8AFB5}" type="datetimeFigureOut">
              <a:rPr lang="el-GR" smtClean="0"/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3862A83-8CA5-46AF-A5ED-76C49B01025D}" type="slidenum">
              <a:rPr lang="el-GR" smtClean="0"/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D060FE-5C26-45FE-BB50-B21451D7F914}" type="datetimeFigureOut">
              <a:rPr lang="el-GR" smtClean="0"/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5AD4-C934-4A76-A258-669940E656A5}" type="slidenum">
              <a:rPr lang="el-GR" smtClean="0"/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diagramDrawing" Target="../diagrams/drawing8.xml"/><Relationship Id="rId8" Type="http://schemas.openxmlformats.org/officeDocument/2006/relationships/diagramColors" Target="../diagrams/colors8.xml"/><Relationship Id="rId7" Type="http://schemas.openxmlformats.org/officeDocument/2006/relationships/diagramQuickStyle" Target="../diagrams/quickStyle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diagramDrawing" Target="../diagrams/drawing9.xml"/><Relationship Id="rId8" Type="http://schemas.openxmlformats.org/officeDocument/2006/relationships/diagramColors" Target="../diagrams/colors9.xml"/><Relationship Id="rId7" Type="http://schemas.openxmlformats.org/officeDocument/2006/relationships/diagramQuickStyle" Target="../diagrams/quickStyle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0.xml"/><Relationship Id="rId8" Type="http://schemas.openxmlformats.org/officeDocument/2006/relationships/diagramQuickStyle" Target="../diagrams/quickStyle10.xml"/><Relationship Id="rId7" Type="http://schemas.openxmlformats.org/officeDocument/2006/relationships/diagramLayout" Target="../diagrams/layout10.xml"/><Relationship Id="rId6" Type="http://schemas.openxmlformats.org/officeDocument/2006/relationships/diagramData" Target="../diagrams/data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0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1.xml"/><Relationship Id="rId8" Type="http://schemas.openxmlformats.org/officeDocument/2006/relationships/diagramColors" Target="../diagrams/colors11.xml"/><Relationship Id="rId7" Type="http://schemas.openxmlformats.org/officeDocument/2006/relationships/diagramQuickStyle" Target="../diagrams/quickStyle1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2.xml"/><Relationship Id="rId8" Type="http://schemas.openxmlformats.org/officeDocument/2006/relationships/diagramColors" Target="../diagrams/colors12.xml"/><Relationship Id="rId7" Type="http://schemas.openxmlformats.org/officeDocument/2006/relationships/diagramQuickStyle" Target="../diagrams/quickStyle1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3.xml"/><Relationship Id="rId8" Type="http://schemas.openxmlformats.org/officeDocument/2006/relationships/diagramColors" Target="../diagrams/colors13.xml"/><Relationship Id="rId7" Type="http://schemas.openxmlformats.org/officeDocument/2006/relationships/diagramQuickStyle" Target="../diagrams/quickStyle1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.xml"/><Relationship Id="rId8" Type="http://schemas.openxmlformats.org/officeDocument/2006/relationships/diagramColors" Target="../diagrams/colors2.xml"/><Relationship Id="rId7" Type="http://schemas.openxmlformats.org/officeDocument/2006/relationships/diagramQuickStyle" Target="../diagrams/quickStyl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3.xml"/><Relationship Id="rId8" Type="http://schemas.openxmlformats.org/officeDocument/2006/relationships/diagramColors" Target="../diagrams/colors3.xml"/><Relationship Id="rId7" Type="http://schemas.openxmlformats.org/officeDocument/2006/relationships/diagramQuickStyle" Target="../diagrams/quickStyl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diagramDrawing" Target="../diagrams/drawing4.xml"/><Relationship Id="rId8" Type="http://schemas.openxmlformats.org/officeDocument/2006/relationships/diagramColors" Target="../diagrams/colors4.xml"/><Relationship Id="rId7" Type="http://schemas.openxmlformats.org/officeDocument/2006/relationships/diagramQuickStyle" Target="../diagrams/quickStyle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diagramDrawing" Target="../diagrams/drawing5.xml"/><Relationship Id="rId8" Type="http://schemas.openxmlformats.org/officeDocument/2006/relationships/diagramColors" Target="../diagrams/colors5.xml"/><Relationship Id="rId7" Type="http://schemas.openxmlformats.org/officeDocument/2006/relationships/diagramQuickStyle" Target="../diagrams/quickStyle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diagramDrawing" Target="../diagrams/drawing6.xml"/><Relationship Id="rId8" Type="http://schemas.openxmlformats.org/officeDocument/2006/relationships/diagramColors" Target="../diagrams/colors6.xml"/><Relationship Id="rId7" Type="http://schemas.openxmlformats.org/officeDocument/2006/relationships/diagramQuickStyle" Target="../diagrams/quickStyle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diagramDrawing" Target="../diagrams/drawing7.xml"/><Relationship Id="rId8" Type="http://schemas.openxmlformats.org/officeDocument/2006/relationships/diagramColors" Target="../diagrams/colors7.xml"/><Relationship Id="rId7" Type="http://schemas.openxmlformats.org/officeDocument/2006/relationships/diagramQuickStyle" Target="../diagrams/quickStyle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7362" y="1460312"/>
            <a:ext cx="9481982" cy="1095346"/>
          </a:xfrm>
        </p:spPr>
        <p:txBody>
          <a:bodyPr>
            <a:normAutofit/>
          </a:bodyPr>
          <a:lstStyle/>
          <a:p>
            <a:pPr algn="ctr"/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Παρουσίαση Αποτελεσμάτων</a:t>
            </a:r>
            <a:r>
              <a:rPr lang="el-GR" sz="2800" b="1" i="1" spc="-2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l-GR" sz="2800" b="1" i="1" dirty="0">
                <a:effectLst/>
                <a:latin typeface="+mn-lt"/>
                <a:ea typeface="Calibri" panose="020F0502020204030204" pitchFamily="34" charset="0"/>
              </a:rPr>
              <a:t>Έρευνας</a:t>
            </a:r>
            <a:r>
              <a:rPr lang="el-GR" sz="2800" b="1" i="1" spc="-25" dirty="0">
                <a:effectLst/>
                <a:latin typeface="+mn-lt"/>
                <a:ea typeface="Calibri" panose="020F0502020204030204" pitchFamily="34" charset="0"/>
              </a:rPr>
              <a:t> στα Παραρτήματα Ρομά των Κέντρων Κοινότητας</a:t>
            </a:r>
            <a:endParaRPr lang="el-GR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481" y="2979797"/>
            <a:ext cx="8518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Διεύθυνση Κοινωνικής Μέριμνας Περιφέρειας Στερεάς Ελλάδας</a:t>
            </a:r>
            <a:endParaRPr lang="el-GR" sz="20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el-GR" sz="20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Περιφερειακό Παρατηρητήριο Κοινωνικής Ένταξης - Δομή «ΓΕΦΥΡΑ»</a:t>
            </a:r>
            <a:endParaRPr lang="el-GR" sz="20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el-GR" sz="20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Περιφερειακό Ταμείο Ανάπτυξης Στερεάς Ελλάδας</a:t>
            </a:r>
            <a:endParaRPr lang="el-GR" sz="20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  <a:p>
            <a:endParaRPr lang="el-GR" b="1" i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038531" y="4466729"/>
            <a:ext cx="3034201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1946" y="5726403"/>
            <a:ext cx="4020820" cy="594360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6925" y="5052591"/>
            <a:ext cx="1362075" cy="5956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310317"/>
            <a:ext cx="3092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Λαμία, </a:t>
            </a:r>
            <a:r>
              <a:rPr lang="el-GR" sz="16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Δεκέμβριος</a:t>
            </a:r>
            <a:r>
              <a:rPr lang="el-GR" sz="1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2024</a:t>
            </a:r>
            <a:endParaRPr lang="el-GR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848638" y="6377478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3761" y="327546"/>
            <a:ext cx="1612266" cy="594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16849" y="1176867"/>
          <a:ext cx="8340297" cy="5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355958" y="245660"/>
            <a:ext cx="7811625" cy="504968"/>
          </a:xfrm>
        </p:spPr>
        <p:txBody>
          <a:bodyPr/>
          <a:lstStyle/>
          <a:p>
            <a:r>
              <a:rPr lang="el-GR" sz="2800" b="1" dirty="0" smtClean="0"/>
              <a:t>Προβλήματα που αντιμετωπίζουν οι Ρομά</a:t>
            </a:r>
            <a:r>
              <a:rPr lang="en-US" altLang="el-GR" sz="2800" b="1" dirty="0" smtClean="0"/>
              <a:t> (I)</a:t>
            </a:r>
            <a:endParaRPr lang="en-US" altLang="el-GR" sz="2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16849" y="1176867"/>
          <a:ext cx="8340297" cy="5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355850" y="245745"/>
            <a:ext cx="8065135" cy="504825"/>
          </a:xfrm>
        </p:spPr>
        <p:txBody>
          <a:bodyPr/>
          <a:lstStyle/>
          <a:p>
            <a:r>
              <a:rPr lang="el-GR" sz="2800" b="1" dirty="0" smtClean="0"/>
              <a:t>Προβλήματα που αντιμετωπίζουν οι Ρομά (</a:t>
            </a:r>
            <a:r>
              <a:rPr lang="en-US" sz="2800" b="1" dirty="0" smtClean="0"/>
              <a:t>II)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590914" y="5500049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45708"/>
            <a:ext cx="986569" cy="4620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9534" y="6581001"/>
            <a:ext cx="2952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524836" y="245660"/>
            <a:ext cx="7219665" cy="504968"/>
          </a:xfrm>
        </p:spPr>
        <p:txBody>
          <a:bodyPr/>
          <a:lstStyle/>
          <a:p>
            <a:r>
              <a:rPr lang="el-GR" sz="2800" b="1" dirty="0" smtClean="0"/>
              <a:t>Δήμοι με Παραρτήματα Ρομά στην Π.ΣΤ.Ε</a:t>
            </a:r>
            <a:endParaRPr lang="el-GR" sz="2800" b="1" dirty="0"/>
          </a:p>
        </p:txBody>
      </p:sp>
      <p:pic>
        <p:nvPicPr>
          <p:cNvPr id="13" name="4 - Θέση περιεχομένου" descr="gis χαρτη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65" y="1760561"/>
            <a:ext cx="5552325" cy="4722126"/>
          </a:xfrm>
          <a:prstGeom prst="rect">
            <a:avLst/>
          </a:prstGeom>
        </p:spPr>
      </p:pic>
      <p:graphicFrame>
        <p:nvGraphicFramePr>
          <p:cNvPr id="15" name="14 - Διάγραμμα"/>
          <p:cNvGraphicFramePr/>
          <p:nvPr/>
        </p:nvGraphicFramePr>
        <p:xfrm>
          <a:off x="5732060" y="1173706"/>
          <a:ext cx="6214281" cy="428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57648" y="6581001"/>
            <a:ext cx="3034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060811" y="218363"/>
            <a:ext cx="8038532" cy="736981"/>
          </a:xfrm>
        </p:spPr>
        <p:txBody>
          <a:bodyPr/>
          <a:lstStyle/>
          <a:p>
            <a:pPr algn="ctr"/>
            <a:r>
              <a:rPr lang="el-GR" sz="2400" b="1" dirty="0" smtClean="0"/>
              <a:t>Ενέργειες και Δράσεις Κοινωνικής ένταξης των Ρομά από τα Κέντρα Κοινότητας (Παραρτήματα Ρομά)</a:t>
            </a:r>
            <a:endParaRPr lang="el-GR" sz="24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817350" y="10608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25887" y="6581001"/>
            <a:ext cx="2966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060811" y="218363"/>
            <a:ext cx="8038532" cy="736981"/>
          </a:xfrm>
        </p:spPr>
        <p:txBody>
          <a:bodyPr/>
          <a:lstStyle/>
          <a:p>
            <a:pPr algn="ctr"/>
            <a:r>
              <a:rPr lang="el-GR" sz="2400" b="1" dirty="0" smtClean="0"/>
              <a:t>Προτάσεις για τη βελτίωση της λειτουργίας των Παραρτημάτων Ρομά (Ι)</a:t>
            </a:r>
            <a:endParaRPr lang="el-GR" sz="24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435211" y="1170044"/>
          <a:ext cx="8517719" cy="505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645505" y="5418161"/>
            <a:ext cx="2075462" cy="2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5887" y="6163131"/>
            <a:ext cx="2966113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9816" y="5717182"/>
            <a:ext cx="1113235" cy="4905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30352" y="6581001"/>
            <a:ext cx="30616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060811" y="218363"/>
            <a:ext cx="8038532" cy="736981"/>
          </a:xfrm>
        </p:spPr>
        <p:txBody>
          <a:bodyPr/>
          <a:lstStyle/>
          <a:p>
            <a:pPr algn="ctr"/>
            <a:r>
              <a:rPr lang="el-GR" sz="2400" b="1" dirty="0" smtClean="0"/>
              <a:t>Προτάσεις Βελτίωσης των συνθηκών διαβίωσης των πληθυσμών Ρομά (ΙΙ)</a:t>
            </a:r>
            <a:endParaRPr lang="el-GR" sz="2400" b="1" dirty="0"/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435211" y="1170044"/>
          <a:ext cx="8517719" cy="505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21575" y="2363404"/>
            <a:ext cx="4376263" cy="1034889"/>
          </a:xfrm>
        </p:spPr>
        <p:txBody>
          <a:bodyPr/>
          <a:lstStyle/>
          <a:p>
            <a:pPr algn="ctr"/>
            <a:r>
              <a:rPr lang="el-GR" sz="5400" b="1" dirty="0" smtClean="0">
                <a:latin typeface="Mistral" panose="03090702030407020403" pitchFamily="66" charset="0"/>
              </a:rPr>
              <a:t>Ευχαριστούμε</a:t>
            </a:r>
            <a:endParaRPr lang="el-GR" sz="5400" b="1" dirty="0">
              <a:latin typeface="Mistral" panose="03090702030407020403" pitchFamily="66" charset="0"/>
            </a:endParaRPr>
          </a:p>
        </p:txBody>
      </p:sp>
      <p:pic>
        <p:nvPicPr>
          <p:cNvPr id="4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4541242" y="4230806"/>
            <a:ext cx="3046914" cy="3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4203" y="5344265"/>
            <a:ext cx="4353636" cy="674398"/>
          </a:xfrm>
          <a:prstGeom prst="rect">
            <a:avLst/>
          </a:prstGeom>
        </p:spPr>
      </p:pic>
      <p:pic>
        <p:nvPicPr>
          <p:cNvPr id="6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635" y="4679953"/>
            <a:ext cx="1263359" cy="642673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4476467" y="6007794"/>
            <a:ext cx="3425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4390" y="327547"/>
            <a:ext cx="1612266" cy="594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3162" y="1439240"/>
            <a:ext cx="9404723" cy="1600200"/>
          </a:xfrm>
        </p:spPr>
        <p:txBody>
          <a:bodyPr/>
          <a:lstStyle/>
          <a:p>
            <a:pPr algn="ctr"/>
            <a:r>
              <a:rPr lang="el-GR" sz="3600" b="1" dirty="0"/>
              <a:t>Ταυτότητα της έρευνας</a:t>
            </a:r>
            <a:br>
              <a:rPr lang="el-GR" b="1" dirty="0"/>
            </a:br>
            <a:r>
              <a:rPr lang="el-GR" sz="2400" b="1" dirty="0">
                <a:solidFill>
                  <a:schemeClr val="tx1"/>
                </a:solidFill>
              </a:rPr>
              <a:t>Η έρευνα πραγματοποιήθηκε από το Περιφερειακό Παρατηρητήριο Κοινωνικής Ένταξης </a:t>
            </a:r>
            <a:r>
              <a:rPr lang="el-GR" sz="2400" b="1" dirty="0" smtClean="0">
                <a:solidFill>
                  <a:schemeClr val="tx1"/>
                </a:solidFill>
              </a:rPr>
              <a:t>ΠΣΤΕ </a:t>
            </a:r>
            <a:r>
              <a:rPr lang="el-GR" sz="2400" b="1" dirty="0">
                <a:solidFill>
                  <a:schemeClr val="tx1"/>
                </a:solidFill>
              </a:rPr>
              <a:t>– Δομή «ΓΕΦΥΡΑ»</a:t>
            </a:r>
            <a:br>
              <a:rPr lang="el-GR" sz="2400" b="1" dirty="0">
                <a:solidFill>
                  <a:schemeClr val="tx1"/>
                </a:solidFill>
              </a:rPr>
            </a:b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9068285" y="4644150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4316" y="5808290"/>
            <a:ext cx="3757684" cy="594360"/>
          </a:xfrm>
          <a:prstGeom prst="rect">
            <a:avLst/>
          </a:prstGeom>
        </p:spPr>
      </p:pic>
      <p:pic>
        <p:nvPicPr>
          <p:cNvPr id="8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6858" y="5093535"/>
            <a:ext cx="1362075" cy="595630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8606554" y="6350182"/>
            <a:ext cx="3585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55093" y="341196"/>
            <a:ext cx="7871545" cy="49131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Στάδια διεξαγωγής της έρευνας</a:t>
            </a:r>
            <a:endParaRPr lang="el-GR" sz="3200" dirty="0">
              <a:latin typeface="+mn-lt"/>
            </a:endParaRPr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1427" y="174547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986399" y="4616855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0918" y="5726403"/>
            <a:ext cx="3471081" cy="537919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0382" y="5093534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68296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16850" y="1228299"/>
          <a:ext cx="8217466" cy="521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3773" y="272959"/>
            <a:ext cx="3370997" cy="491317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Συνέχεια…</a:t>
            </a:r>
            <a:endParaRPr lang="el-GR" sz="3200" b="1" dirty="0"/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94830" y="177421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230497" y="1163218"/>
          <a:ext cx="8244764" cy="521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ρχικ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740739" y="4630502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4316" y="5808290"/>
            <a:ext cx="3757684" cy="594360"/>
          </a:xfrm>
          <a:prstGeom prst="rect">
            <a:avLst/>
          </a:prstGeom>
        </p:spPr>
      </p:pic>
      <p:pic>
        <p:nvPicPr>
          <p:cNvPr id="8" name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6607" y="5148126"/>
            <a:ext cx="1362075" cy="595630"/>
          </a:xfrm>
          <a:prstGeom prst="rect">
            <a:avLst/>
          </a:prstGeom>
        </p:spPr>
      </p:pic>
      <p:pic>
        <p:nvPicPr>
          <p:cNvPr id="10" name="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78" y="215491"/>
            <a:ext cx="1612266" cy="594594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8606554" y="6350182"/>
            <a:ext cx="3585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2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2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2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2133717" y="261650"/>
            <a:ext cx="7447011" cy="720989"/>
          </a:xfrm>
        </p:spPr>
        <p:txBody>
          <a:bodyPr/>
          <a:lstStyle/>
          <a:p>
            <a:pPr algn="ctr"/>
            <a:r>
              <a:rPr lang="el-GR" sz="3200" b="1" dirty="0" smtClean="0"/>
              <a:t>Μεθοδολογικό πλαίσιο</a:t>
            </a:r>
            <a:endParaRPr lang="el-GR" sz="3200" b="1" dirty="0" smtClean="0"/>
          </a:p>
        </p:txBody>
      </p:sp>
      <p:graphicFrame>
        <p:nvGraphicFramePr>
          <p:cNvPr id="19" name="1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-1" y="1351129"/>
          <a:ext cx="9526137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47" y="191068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10 - Τίτλος"/>
          <p:cNvSpPr txBox="1"/>
          <p:nvPr/>
        </p:nvSpPr>
        <p:spPr>
          <a:xfrm>
            <a:off x="2420322" y="275298"/>
            <a:ext cx="7447011" cy="912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Χαρακτηριστικά Ρομά που εξυπηρετούνται από τα Παραρτήματα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653574" y="1415699"/>
          <a:ext cx="7739799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47" y="191068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10 - Τίτλος"/>
          <p:cNvSpPr txBox="1"/>
          <p:nvPr/>
        </p:nvSpPr>
        <p:spPr>
          <a:xfrm>
            <a:off x="2420322" y="275298"/>
            <a:ext cx="7447011" cy="912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Χαρακτηριστικά Ρομά που εξυπηρετούνται από τα Παραρτήματα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653574" y="1415699"/>
          <a:ext cx="7739799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47" y="191068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10 - Τίτλος"/>
          <p:cNvSpPr txBox="1"/>
          <p:nvPr/>
        </p:nvSpPr>
        <p:spPr>
          <a:xfrm>
            <a:off x="2420322" y="275298"/>
            <a:ext cx="7447011" cy="912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b="1" dirty="0" smtClean="0">
                <a:solidFill>
                  <a:schemeClr val="tx2"/>
                </a:solidFill>
              </a:rPr>
              <a:t>Χαρακτηριστικά Ρομά που εξυπηρετούνται από τα Παραρτήματα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- Διάγραμμα"/>
          <p:cNvGraphicFramePr/>
          <p:nvPr/>
        </p:nvGraphicFramePr>
        <p:xfrm>
          <a:off x="653574" y="1415699"/>
          <a:ext cx="7739799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717" y="218364"/>
            <a:ext cx="1612266" cy="594594"/>
          </a:xfrm>
          <a:prstGeom prst="rect">
            <a:avLst/>
          </a:prstGeom>
        </p:spPr>
      </p:pic>
      <p:pic>
        <p:nvPicPr>
          <p:cNvPr id="1026" name="Picture 2" descr="Αρχικ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8890865" y="4548616"/>
            <a:ext cx="2946294" cy="3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7273" y="5740050"/>
            <a:ext cx="3252715" cy="442385"/>
          </a:xfrm>
          <a:prstGeom prst="rect">
            <a:avLst/>
          </a:prstGeom>
        </p:spPr>
      </p:pic>
      <p:pic>
        <p:nvPicPr>
          <p:cNvPr id="11" name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609" y="4997999"/>
            <a:ext cx="1362075" cy="595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554" y="6213705"/>
            <a:ext cx="3585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450" algn="ctr"/>
            <a:r>
              <a:rPr lang="el-GR" sz="1400" b="1" dirty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Ευρωπαϊκό Κοινωνικό </a:t>
            </a:r>
            <a:r>
              <a:rPr lang="el-GR" sz="1400" b="1" dirty="0" smtClean="0">
                <a:solidFill>
                  <a:schemeClr val="tx2"/>
                </a:solidFill>
                <a:ea typeface="Calibri" panose="020F0502020204030204" pitchFamily="34" charset="0"/>
                <a:cs typeface="+mj-cs"/>
              </a:rPr>
              <a:t>Ταμείο (ΕΚΤ +)</a:t>
            </a:r>
            <a:endParaRPr lang="el-GR" sz="1400" b="1" dirty="0">
              <a:solidFill>
                <a:schemeClr val="tx2"/>
              </a:solidFill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339679" y="1163218"/>
          <a:ext cx="8053694" cy="52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2437844" y="245660"/>
            <a:ext cx="7811625" cy="504968"/>
          </a:xfrm>
        </p:spPr>
        <p:txBody>
          <a:bodyPr/>
          <a:lstStyle/>
          <a:p>
            <a:r>
              <a:rPr lang="el-GR" sz="2800" b="1" dirty="0" smtClean="0"/>
              <a:t>Προβλήματα που αντιμετωπίζουν οι Ρομά</a:t>
            </a:r>
            <a:endParaRPr lang="el-GR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Ιόν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1551</Words>
  <Application>WPS Presentation</Application>
  <PresentationFormat>Προσαρμογή</PresentationFormat>
  <Paragraphs>71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</vt:lpstr>
      <vt:lpstr>Calibri</vt:lpstr>
      <vt:lpstr>Calibri</vt:lpstr>
      <vt:lpstr>Mistral</vt:lpstr>
      <vt:lpstr>Century Gothic</vt:lpstr>
      <vt:lpstr>Microsoft YaHei</vt:lpstr>
      <vt:lpstr>Arial Unicode MS</vt:lpstr>
      <vt:lpstr>Ιόν</vt:lpstr>
      <vt:lpstr>Παρουσίαση Αποτελεσμάτων Έρευνας στις Στέγες Υποστηριζόμενης Διαβίωσης της Περιφέρειας Στερεάς Ελλάδας</vt:lpstr>
      <vt:lpstr>Ταυτότητα της έρευνας Η έρευνα πραγματοποιήθηκε από το Περιφερειακό Παρατηρητήριο Κοινωνικής Ένταξης ΠΣΤΕ – Δομή «ΓΕΦΥΡΑ» </vt:lpstr>
      <vt:lpstr>Στάδια διεξαγωγής της έρευνας</vt:lpstr>
      <vt:lpstr>Συνέχεια…</vt:lpstr>
      <vt:lpstr>Στάδια της έρευνας</vt:lpstr>
      <vt:lpstr>PowerPoint 演示文稿</vt:lpstr>
      <vt:lpstr>PowerPoint 演示文稿</vt:lpstr>
      <vt:lpstr>PowerPoint 演示文稿</vt:lpstr>
      <vt:lpstr>Προβλήματα που αντιμετωπίζουν οι Ρομά</vt:lpstr>
      <vt:lpstr>Προβλήματα που αντιμετωπίζουν οι Ρομά</vt:lpstr>
      <vt:lpstr>Προβλήματα που αντιμετωπίζουν οι Ρομά</vt:lpstr>
      <vt:lpstr>Δήμοι με Παραρτήματα Ρομά στην Π.ΣΤ.Ε</vt:lpstr>
      <vt:lpstr>Ενέργειες και Δράσεις Κοινωνικής ένταξης των Ρομά από τα Κέντρα Κοινότητας (Παραρτήματα Ρομά)</vt:lpstr>
      <vt:lpstr>Προτάσεις για τη βελτίωση της λειτουργίας των Παραρτημάτων Ρομά</vt:lpstr>
      <vt:lpstr>Προτάσεις Βελτίωσης των συνθηκών διαβίωσης των πληθυσμών Ρομά</vt:lpstr>
      <vt:lpstr>Ευχαριστούμε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Αποτελεσμάτων Έρευνας στα Παραρτήματα Ρομά της Περιφέρειας Στερεάς Ελλάδας</dc:title>
  <dc:creator>GKLAVAS EFTHYMIOS</dc:creator>
  <cp:lastModifiedBy>HP9</cp:lastModifiedBy>
  <cp:revision>71</cp:revision>
  <dcterms:created xsi:type="dcterms:W3CDTF">2024-12-01T17:32:00Z</dcterms:created>
  <dcterms:modified xsi:type="dcterms:W3CDTF">2026-06-22T14:07:01Z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1033-12.1.0.26880</vt:lpwstr>
  </property>
  <property fmtid="{D5CDD505-2E9C-101B-9397-08002B2CF9AE}" pid="3" name="ICV">
    <vt:lpwstr>9DE07BADB6D3438D8D54AE6B4D23A234_12</vt:lpwstr>
  </property>
</Properties>
</file>