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.jpg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4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1864" r:id="rId3"/>
    <p:sldId id="1875" r:id="rId5"/>
    <p:sldId id="1877" r:id="rId6"/>
    <p:sldId id="1845" r:id="rId7"/>
    <p:sldId id="1849" r:id="rId8"/>
    <p:sldId id="1867" r:id="rId9"/>
    <p:sldId id="1868" r:id="rId10"/>
    <p:sldId id="1869" r:id="rId11"/>
    <p:sldId id="1878" r:id="rId12"/>
    <p:sldId id="1879" r:id="rId13"/>
    <p:sldId id="1880" r:id="rId14"/>
    <p:sldId id="1881" r:id="rId15"/>
    <p:sldId id="1874" r:id="rId16"/>
    <p:sldId id="1860" r:id="rId17"/>
  </p:sldIdLst>
  <p:sldSz cx="12192000" cy="6858000"/>
  <p:notesSz cx="7103745" cy="1023429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inks" id="{4CCBE145-9F3B-43C3-8EAE-1EE4FE803BE6}">
          <p14:sldIdLst>
            <p14:sldId id="1864"/>
            <p14:sldId id="1875"/>
            <p14:sldId id="1877"/>
            <p14:sldId id="1845"/>
            <p14:sldId id="1849"/>
            <p14:sldId id="1867"/>
            <p14:sldId id="1868"/>
            <p14:sldId id="1869"/>
            <p14:sldId id="1878"/>
            <p14:sldId id="1879"/>
            <p14:sldId id="1880"/>
            <p14:sldId id="1881"/>
            <p14:sldId id="1874"/>
            <p14:sldId id="1860"/>
          </p14:sldIdLst>
        </p14:section>
      </p14:sectionLst>
    </p:ext>
    <p:ext uri="{EFAFB233-063F-42B5-8137-9DF3F51BA10A}">
      <p15:sldGuideLst xmlns:p15="http://schemas.microsoft.com/office/powerpoint/2012/main">
        <p15:guide id="2" pos="48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C2A"/>
    <a:srgbClr val="FEF7F4"/>
    <a:srgbClr val="FF2625"/>
    <a:srgbClr val="007788"/>
    <a:srgbClr val="FE4387"/>
    <a:srgbClr val="F69000"/>
    <a:srgbClr val="01C2D1"/>
    <a:srgbClr val="D6D734"/>
    <a:srgbClr val="005C68"/>
    <a:srgbClr val="3B2E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309" autoAdjust="0"/>
    <p:restoredTop sz="94727" autoAdjust="0"/>
  </p:normalViewPr>
  <p:slideViewPr>
    <p:cSldViewPr snapToGrid="0" showGuides="1">
      <p:cViewPr varScale="1">
        <p:scale>
          <a:sx n="64" d="100"/>
          <a:sy n="64" d="100"/>
        </p:scale>
        <p:origin x="-1170" y="-102"/>
      </p:cViewPr>
      <p:guideLst>
        <p:guide pos="480"/>
        <p:guide orient="horz" pos="2160"/>
      </p:guideLst>
    </p:cSldViewPr>
  </p:slideViewPr>
  <p:outlineViewPr>
    <p:cViewPr>
      <p:scale>
        <a:sx n="33" d="100"/>
        <a:sy n="33" d="100"/>
      </p:scale>
      <p:origin x="0" y="19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684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customXml" Target="../customXml/item3.xml"/><Relationship Id="rId23" Type="http://schemas.openxmlformats.org/officeDocument/2006/relationships/customXml" Target="../customXml/item2.xml"/><Relationship Id="rId22" Type="http://schemas.openxmlformats.org/officeDocument/2006/relationships/customXml" Target="../customXml/item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0CD4961-0791-4140-A452-41CFA6EC0553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706954D-AA1D-47B5-9106-5D9358A61F46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75" tIns="49538" rIns="99075" bIns="49538" numCol="1" anchor="t" anchorCtr="0" compatLnSpc="1"/>
          <a:lstStyle>
            <a:lvl1pPr>
              <a:defRPr sz="13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75" tIns="49538" rIns="99075" bIns="49538" numCol="1" anchor="t" anchorCtr="0" compatLnSpc="1"/>
          <a:lstStyle>
            <a:lvl1pPr algn="r">
              <a:defRPr sz="13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2875" y="768350"/>
            <a:ext cx="68183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75" tIns="49538" rIns="99075" bIns="49538" numCol="1" anchor="t" anchorCtr="0" compatLnSpc="1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US" noProof="0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75" tIns="49538" rIns="99075" bIns="49538" numCol="1" anchor="b" anchorCtr="0" compatLnSpc="1"/>
          <a:lstStyle>
            <a:lvl1pPr>
              <a:defRPr sz="13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75" tIns="49538" rIns="99075" bIns="49538" numCol="1" anchor="b" anchorCtr="0" compatLnSpc="1"/>
          <a:lstStyle>
            <a:lvl1pPr algn="r">
              <a:defRPr sz="1300"/>
            </a:lvl1pPr>
          </a:lstStyle>
          <a:p>
            <a:fld id="{6DEB7EE2-04A2-4FB2-9625-C9C73AC4D32F}" type="slidenum">
              <a:rPr lang="en-US" altLang="en-US"/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5180" indent="-30988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8250" indent="-2476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33550" indent="-2476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29485" indent="-2476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24785" indent="-247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20085" indent="-247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15385" indent="-247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10685" indent="-247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7842D7-C728-4EBD-982B-B8BE79E4DBBE}" type="slidenum">
              <a:rPr lang="en-US" altLang="en-US"/>
            </a:fld>
            <a:endParaRPr lang="en-US" altLang="en-US" dirty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645152" y="1837944"/>
            <a:ext cx="6967728" cy="2624328"/>
          </a:xfrm>
        </p:spPr>
        <p:txBody>
          <a:bodyPr anchor="ctr">
            <a:normAutofit fontScale="90000"/>
          </a:bodyPr>
          <a:lstStyle>
            <a:lvl1pPr algn="ctr">
              <a:defRPr sz="4400" b="0">
                <a:solidFill>
                  <a:schemeClr val="accent3"/>
                </a:solidFill>
                <a:latin typeface="+mj-lt"/>
              </a:defRPr>
            </a:lvl1pPr>
          </a:lstStyle>
          <a:p>
            <a:pPr algn="l" eaLnBrk="1" hangingPunct="1"/>
            <a:endParaRPr lang="en-US" altLang="en-US" sz="6600" b="1" dirty="0">
              <a:latin typeface="+mn-lt"/>
            </a:endParaRPr>
          </a:p>
        </p:txBody>
      </p:sp>
      <p:pic>
        <p:nvPicPr>
          <p:cNvPr id="3" name="Graphic 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525"/>
            <a:ext cx="4171950" cy="6838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83952"/>
            <a:ext cx="10668000" cy="11116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15964"/>
            <a:ext cx="9144000" cy="64633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4000" b="1">
                <a:solidFill>
                  <a:schemeClr val="accent4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1B9BC-7BE7-4893-90FD-CC95830FD8F2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70E-046A-4C23-BC98-E307A7DD6BE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hot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283210" indent="-283210">
              <a:spcBef>
                <a:spcPts val="1000"/>
              </a:spcBef>
              <a:defRPr sz="1800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858000" y="715963"/>
            <a:ext cx="4572000" cy="4654823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algn="ctr">
              <a:buNone/>
              <a:defRPr sz="1600"/>
            </a:lvl1pPr>
          </a:lstStyle>
          <a:p>
            <a:endParaRPr lang="en-US" dirty="0"/>
          </a:p>
        </p:txBody>
      </p:sp>
      <p:pic>
        <p:nvPicPr>
          <p:cNvPr id="8" name="Graphic 7"/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65"/>
          <a:stretch>
            <a:fillRect/>
          </a:stretch>
        </p:blipFill>
        <p:spPr>
          <a:xfrm>
            <a:off x="44450" y="5638800"/>
            <a:ext cx="12147550" cy="121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3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283210" indent="-283210">
              <a:spcBef>
                <a:spcPts val="1000"/>
              </a:spcBef>
              <a:defRPr sz="1800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6858000" y="3444081"/>
            <a:ext cx="4572000" cy="23622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algn="ctr"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6858000" y="715963"/>
            <a:ext cx="4572000" cy="23622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algn="ctr">
              <a:buNone/>
              <a:defRPr sz="1600"/>
            </a:lvl1pPr>
          </a:lstStyle>
          <a:p>
            <a:endParaRPr lang="en-US" dirty="0"/>
          </a:p>
        </p:txBody>
      </p:sp>
      <p:pic>
        <p:nvPicPr>
          <p:cNvPr id="5" name="Graphic 4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905500"/>
            <a:ext cx="12192000" cy="9525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3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283210" indent="-283210">
              <a:spcBef>
                <a:spcPts val="1000"/>
              </a:spcBef>
              <a:defRPr sz="1800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</p:txBody>
      </p:sp>
      <p:pic>
        <p:nvPicPr>
          <p:cNvPr id="2" name="Graphic 1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3875" y="266700"/>
            <a:ext cx="4048125" cy="592455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1999" y="715961"/>
            <a:ext cx="6476999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3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648201" y="1905000"/>
            <a:ext cx="6960704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283210" indent="-283210">
              <a:spcBef>
                <a:spcPts val="1000"/>
              </a:spcBef>
              <a:defRPr sz="1800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</p:txBody>
      </p:sp>
      <p:pic>
        <p:nvPicPr>
          <p:cNvPr id="2" name="Graphic 1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6025" y="242887"/>
            <a:ext cx="3629025" cy="637222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48201" y="715961"/>
            <a:ext cx="6960704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3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Purpl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81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5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Section title with border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  <a:endParaRPr lang="en-US"/>
          </a:p>
        </p:txBody>
      </p:sp>
      <p:pic>
        <p:nvPicPr>
          <p:cNvPr id="3" name="Graphic 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5037" y="6086475"/>
            <a:ext cx="5953125" cy="771525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6715125" cy="847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81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4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Section title with border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  <a:endParaRPr lang="en-US" dirty="0"/>
          </a:p>
        </p:txBody>
      </p:sp>
      <p:pic>
        <p:nvPicPr>
          <p:cNvPr id="2" name="Graphic 1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2150" y="6086475"/>
            <a:ext cx="5953125" cy="771525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6715125" cy="847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81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Insert Text Here</a:t>
            </a:r>
            <a:endParaRPr lang="en-US"/>
          </a:p>
        </p:txBody>
      </p:sp>
      <p:pic>
        <p:nvPicPr>
          <p:cNvPr id="7" name="Graphic 6"/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65"/>
          <a:stretch>
            <a:fillRect/>
          </a:stretch>
        </p:blipFill>
        <p:spPr>
          <a:xfrm>
            <a:off x="44450" y="5638800"/>
            <a:ext cx="12147550" cy="121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716577"/>
            <a:ext cx="10668000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81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Insert text here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90699"/>
            <a:ext cx="106680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  <a:endParaRPr lang="en-US"/>
          </a:p>
        </p:txBody>
      </p:sp>
      <p:pic>
        <p:nvPicPr>
          <p:cNvPr id="4" name="Graphic 3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905500"/>
            <a:ext cx="12192000" cy="9525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4696-E1F3-49EF-AEC8-730A16D9A23F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2A1B0-4691-41D9-84E0-69D594EAA3FE}" type="slidenum">
              <a:rPr lang="en-US" altLang="en-US" smtClean="0"/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35.png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36.png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22.jpeg"/><Relationship Id="rId4" Type="http://schemas.openxmlformats.org/officeDocument/2006/relationships/image" Target="../media/image28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image" Target="../media/image32.jpeg"/><Relationship Id="rId7" Type="http://schemas.openxmlformats.org/officeDocument/2006/relationships/image" Target="../media/image22.jpeg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9.xml"/><Relationship Id="rId6" Type="http://schemas.openxmlformats.org/officeDocument/2006/relationships/image" Target="../media/image22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432517" y="707383"/>
            <a:ext cx="9068973" cy="2753270"/>
          </a:xfr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2400" b="1" i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Παρουσίαση Αποτελεσμάτων Έρευνας </a:t>
            </a:r>
            <a:br>
              <a:rPr lang="en-US" sz="2400" b="1" i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1" i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 Συμβουλευτικά Κέντρα και στον Ξενώνα Φιλοξενίας Γυναικών της Περιφέρειας Στερεάς Ελλάδας</a:t>
            </a:r>
            <a:endParaRPr lang="en-US" altLang="en-US" sz="2400" dirty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2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4" name="3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2255" y="6238875"/>
            <a:ext cx="4067175" cy="619125"/>
          </a:xfrm>
          <a:prstGeom prst="rect">
            <a:avLst/>
          </a:prstGeom>
        </p:spPr>
      </p:pic>
      <p:pic>
        <p:nvPicPr>
          <p:cNvPr id="7" name="6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9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7"/>
          <p:cNvSpPr txBox="1"/>
          <p:nvPr/>
        </p:nvSpPr>
        <p:spPr>
          <a:xfrm>
            <a:off x="3347220" y="3773393"/>
            <a:ext cx="9713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Διεύθυνση Κοινωνικής Μέριμνας Περιφέρειας Στερεάς Ελλάδας</a:t>
            </a:r>
            <a:endParaRPr lang="el-GR" b="1" i="1" dirty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b="1" i="1" dirty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Περιφερειακό Παρατηρητήριο Κοινωνικής Ένταξης </a:t>
            </a:r>
            <a:r>
              <a:rPr lang="el-GR" b="1" i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ΠΣΤΕ – Δομή </a:t>
            </a:r>
            <a:r>
              <a:rPr lang="el-GR" b="1" i="1" dirty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«ΓΕΦΥΡΑ»</a:t>
            </a:r>
            <a:endParaRPr lang="el-GR" b="1" i="1" dirty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b="1" i="1" dirty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Περιφερειακό Ταμείο Ανάπτυξης Στερεάς Ελλάδας</a:t>
            </a:r>
            <a:endParaRPr lang="el-GR" b="1" i="1" dirty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b="1" i="1" dirty="0">
              <a:solidFill>
                <a:schemeClr val="tx2"/>
              </a:solidFill>
              <a:latin typeface="Century Gothic" panose="020B0502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5" name="4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2413" y="6238875"/>
            <a:ext cx="4067175" cy="619125"/>
          </a:xfrm>
          <a:prstGeom prst="rect">
            <a:avLst/>
          </a:prstGeom>
        </p:spPr>
      </p:pic>
      <p:pic>
        <p:nvPicPr>
          <p:cNvPr id="6" name="5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1868805" y="569595"/>
            <a:ext cx="92544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Συμπεράσματα Έρευνας στα Συμβουλευτικά Κέντρα</a:t>
            </a:r>
            <a:endParaRPr lang="el-GR" sz="2800" b="1" dirty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6507480" y="1173970"/>
            <a:ext cx="56845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Αριθμητικά στοιχεία ωφελούμενων:</a:t>
            </a:r>
            <a:endParaRPr lang="el-GR" sz="2000" dirty="0" smtClean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Θήβα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500–1.000 γυναίκες, 60+ δράσεις ευαισθητοποίησης, 300 δικτυώσεις.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Λαμία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&gt;1.000 γυναίκες, συνεργασίες με ΕΛ.ΑΣ., εκπαιδευτικές δράσεις.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Χαλκίδα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&gt;800 γυναίκες.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b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11 - Εικόνα" descr="chart (1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6091" y="3627695"/>
            <a:ext cx="3547299" cy="2136273"/>
          </a:xfrm>
          <a:prstGeom prst="rect">
            <a:avLst/>
          </a:prstGeom>
        </p:spPr>
      </p:pic>
      <p:sp>
        <p:nvSpPr>
          <p:cNvPr id="13" name="12 - Ορθογώνιο"/>
          <p:cNvSpPr/>
          <p:nvPr/>
        </p:nvSpPr>
        <p:spPr>
          <a:xfrm>
            <a:off x="0" y="1189116"/>
            <a:ext cx="658068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Δωρεάν παροχές: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Ψυχοκοινωνική υποστήριξη, νομική συμβουλευτική, επαγγελματική καθοδήγηση, κοινωνική διαμεσολάβηση.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Συνεργασίες: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Τοπική αυτοδιοίκηση, ΔΥΠΑ, νομικοί φορείς, κοινωνικές υπηρεσίες, εκπαιδευτικοί και ιατρικοί φορείς για διεπιστημονική προσέγγιση.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b="1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Μεταπαρακολούθηση</a:t>
            </a: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Διατήρηση επαφής με τις ωφελούμενες, καθοδήγηση και παραπομπές σε κατάλληλες υπηρεσίες για συνεχιζόμενη υποστήριξη.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Κοινωνική ευαισθητοποίηση: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Εκστρατείες ενημέρωσης, τοπικές δράσεις, συνεργασία με σχολεία και κοινότητες για πρόληψη και </a:t>
            </a:r>
            <a:r>
              <a:rPr lang="el-GR" sz="20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αποστιγματοποίηση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της βίας.</a:t>
            </a:r>
            <a:endParaRPr lang="el-GR" sz="20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5" name="4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2413" y="6238875"/>
            <a:ext cx="4067175" cy="619125"/>
          </a:xfrm>
          <a:prstGeom prst="rect">
            <a:avLst/>
          </a:prstGeom>
        </p:spPr>
      </p:pic>
      <p:pic>
        <p:nvPicPr>
          <p:cNvPr id="6" name="5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302302" y="614596"/>
            <a:ext cx="1209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Ξενώνας Φιλοξενίας Γυναικών της Περιφέρειας Στερεάς Ελλάδας </a:t>
            </a:r>
            <a:endParaRPr lang="el-GR" sz="2800" b="1" dirty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11 - Εικόνα" descr="αρχείο λήψης (1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9147" y="1600745"/>
            <a:ext cx="3072984" cy="3630821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349019" y="1433660"/>
            <a:ext cx="97693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δομή προστατευτικής υποδοχής για γυναίκες θύματα βίας και διακρίσεων, που λειτουργεί με σκοπό την προσωρινή ασφαλή φιλοξενία τους και την παροχή συνοδευτικού ψυχοκοινωνικού και επαγγελματικού υποστηρικτικού πλαισίου.</a:t>
            </a:r>
            <a:endParaRPr lang="el-GR" sz="20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488430" y="1072047"/>
            <a:ext cx="1351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u="sng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Ορισμός:</a:t>
            </a:r>
            <a:endParaRPr lang="el-GR" sz="2000" b="1" u="sng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0" y="2760585"/>
            <a:ext cx="4327160" cy="3599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👥</a:t>
            </a:r>
            <a:r>
              <a:rPr lang="el-GR" sz="16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l-GR" sz="2000" b="1" u="sng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Ωφελούμενες ομάδες:</a:t>
            </a:r>
            <a:endParaRPr lang="el-GR" sz="2000" b="1" u="sng" dirty="0" smtClean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Απευθύνεται σε:</a:t>
            </a:r>
            <a:endParaRPr lang="el-GR" sz="16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b="1" u="sng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Γυναίκες θύματα βίας</a:t>
            </a:r>
            <a:r>
              <a:rPr lang="el-GR" sz="1600" u="sng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(ενδοοικογενειακή, σεξουαλική, ψυχολογική, </a:t>
            </a:r>
            <a:r>
              <a:rPr lang="el-GR" sz="16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trafficking</a:t>
            </a:r>
            <a:r>
              <a:rPr lang="el-GR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κ.ά.) </a:t>
            </a:r>
            <a:endParaRPr lang="el-GR" sz="16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Γυναίκες που υφίστανται ή αντιμετώπισαν </a:t>
            </a:r>
            <a:r>
              <a:rPr lang="el-GR" sz="1600" b="1" u="sng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πολλαπλές διακρίσεις</a:t>
            </a:r>
            <a:r>
              <a:rPr lang="el-GR" sz="1600" u="sng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(μετανάστριες, πρόσφυγες, </a:t>
            </a:r>
            <a:r>
              <a:rPr lang="el-GR" sz="16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μονογονείς</a:t>
            </a:r>
            <a:r>
              <a:rPr lang="el-GR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16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ΑμεΑ</a:t>
            </a:r>
            <a:r>
              <a:rPr lang="el-GR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άνεργες, άστεγες, </a:t>
            </a:r>
            <a:r>
              <a:rPr lang="el-GR" sz="16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Ρομά</a:t>
            </a:r>
            <a:r>
              <a:rPr lang="el-GR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κ.ά.) </a:t>
            </a:r>
            <a:endParaRPr lang="el-GR" sz="16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b="1" u="sng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παιδιά τους</a:t>
            </a:r>
            <a:r>
              <a:rPr lang="el-GR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με ηλικιακά όρια: κορίτσια έως 18 ετών, αγόρια έως 12 ετών. Στην περίπτωση αγοριών άνω των 12 ετών, η εισαγωγή γίνεται εφόσον υπάρξει διαθέσιμος φορέας κατάλληλος για την ηλικία τους</a:t>
            </a:r>
            <a:endParaRPr lang="el-GR" sz="16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18 - Ομάδα"/>
          <p:cNvGrpSpPr/>
          <p:nvPr/>
        </p:nvGrpSpPr>
        <p:grpSpPr>
          <a:xfrm>
            <a:off x="5171606" y="2865991"/>
            <a:ext cx="4796852" cy="3142432"/>
            <a:chOff x="5246557" y="3210765"/>
            <a:chExt cx="4796852" cy="3142432"/>
          </a:xfrm>
        </p:grpSpPr>
        <p:sp>
          <p:nvSpPr>
            <p:cNvPr id="15" name="14 - Ορθογώνιο"/>
            <p:cNvSpPr/>
            <p:nvPr/>
          </p:nvSpPr>
          <p:spPr>
            <a:xfrm>
              <a:off x="5246557" y="3210765"/>
              <a:ext cx="3597639" cy="1014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u="sng" dirty="0" err="1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🎯</a:t>
              </a:r>
              <a:r>
                <a:rPr lang="el-GR" sz="2000" b="1" u="sng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el-GR" sz="2000" b="1" u="sng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Έτος ίδρυσης:</a:t>
              </a:r>
              <a:endParaRPr lang="el-GR" sz="2000" b="1" u="sng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l-GR" sz="2000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Ξεκίνησε τη λειτουργία του</a:t>
              </a:r>
              <a:r>
                <a:rPr lang="el-GR" sz="2000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1η Ιουνίου 2013</a:t>
              </a:r>
              <a:r>
                <a:rPr lang="el-GR" sz="2000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el-GR" sz="20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17 - Ορθογώνιο"/>
            <p:cNvSpPr/>
            <p:nvPr/>
          </p:nvSpPr>
          <p:spPr>
            <a:xfrm>
              <a:off x="5246557" y="4414205"/>
              <a:ext cx="4796852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u="sng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Λειτουργικά Στοιχεία:</a:t>
              </a:r>
              <a:endParaRPr lang="el-GR" sz="2000" b="1" u="sng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l-GR" sz="2000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Χωρητικότητα: </a:t>
              </a:r>
              <a:r>
                <a:rPr lang="el-GR" sz="2000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 άτομα</a:t>
              </a:r>
              <a:endPara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l-GR" sz="2000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Μέση φιλοξενία: </a:t>
              </a:r>
              <a:r>
                <a:rPr lang="el-GR" sz="2000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1–3 μήνες</a:t>
              </a:r>
              <a:endPara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l-GR" sz="2000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Απόλυτη διασφάλιση </a:t>
              </a:r>
              <a:r>
                <a:rPr lang="el-GR" sz="2000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ανωνυμίας</a:t>
              </a:r>
              <a:r>
                <a:rPr lang="el-GR" sz="2000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&amp; </a:t>
              </a:r>
              <a:r>
                <a:rPr lang="el-GR" sz="2000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προστασίας προσωπικών δεδομένων</a:t>
              </a:r>
              <a:endParaRPr lang="el-GR" sz="20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15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347345" y="772795"/>
            <a:ext cx="1113790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Συμπεράσματα της Έρευνας στον Ξενώνα Φιλοξενίας Γυναικών</a:t>
            </a:r>
            <a:endParaRPr lang="el-GR" sz="2800" b="1" dirty="0" smtClean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4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6" name="5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2413" y="6238875"/>
            <a:ext cx="4067175" cy="619125"/>
          </a:xfrm>
          <a:prstGeom prst="rect">
            <a:avLst/>
          </a:prstGeom>
        </p:spPr>
      </p:pic>
      <p:pic>
        <p:nvPicPr>
          <p:cNvPr id="7" name="6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9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0" y="1611683"/>
            <a:ext cx="60960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b="1" u="sng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🎁</a:t>
            </a: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Δωρεάν Παροχές:</a:t>
            </a:r>
            <a:endParaRPr lang="el-GR" sz="2400" b="1" u="sng" dirty="0" smtClean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Ψυχοκοινωνική υποστήριξη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από εξειδικευμένους επαγγελματίες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Νομική συμβουλευτική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καθοδήγηση για την προάσπιση των δικαιωμάτων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Επαγγελματική καθοδήγηση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υποστήριξη για επανένταξη στην εργασία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Κοινωνική διαμεσολάβηση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για πρόσβαση σε υπηρεσίες και κοινωνικά δικαιώματα</a:t>
            </a:r>
            <a:endParaRPr lang="el-GR" sz="20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6096000" y="1611683"/>
            <a:ext cx="6096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Συνεργασίες:</a:t>
            </a:r>
            <a:endParaRPr lang="el-GR" sz="2400" b="1" u="sng" dirty="0" smtClean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Τοπική Αυτοδιοίκηση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ΔΥΠΑ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(για εργασιακή ένταξη και κατάρτιση)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Νομικοί φορείς &amp; κοινωνικές υπηρεσίες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Εκπαιδευτικοί και ιατρικοί φορείς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για </a:t>
            </a: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διεπιστημονική υποστήριξη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παραπομπές</a:t>
            </a:r>
            <a:endParaRPr lang="el-GR" sz="20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2181069" y="4560519"/>
            <a:ext cx="90615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u="sng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🔄</a:t>
            </a: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l-GR" sz="2400" b="1" u="sng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Μεταπαρακολούθηση</a:t>
            </a:r>
            <a:r>
              <a:rPr lang="el-GR" sz="2000" b="1" u="sng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l-GR" sz="2000" b="1" u="sng" dirty="0" smtClean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Διατήρηση </a:t>
            </a: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επικοινωνίας με τις ωφελούμενες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μετά την αποχώρηση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Παραπομπές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σε εξειδικευμένες δομές και υπηρεσίες</a:t>
            </a:r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Καθοδήγηση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για την επίτευξη σταθερότητας και αυτονομίας</a:t>
            </a:r>
            <a:endParaRPr lang="el-GR" sz="20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- Εικόνα" descr="25November.jpg"/>
          <p:cNvPicPr>
            <a:picLocks noChangeAspect="1"/>
          </p:cNvPicPr>
          <p:nvPr/>
        </p:nvPicPr>
        <p:blipFill>
          <a:blip r:embed="rId1">
            <a:lum bright="60000"/>
          </a:blip>
          <a:stretch>
            <a:fillRect/>
          </a:stretch>
        </p:blipFill>
        <p:spPr>
          <a:xfrm>
            <a:off x="4129790" y="1360149"/>
            <a:ext cx="8062209" cy="4590946"/>
          </a:xfrm>
          <a:prstGeom prst="rect">
            <a:avLst/>
          </a:prstGeom>
        </p:spPr>
      </p:pic>
      <p:pic>
        <p:nvPicPr>
          <p:cNvPr id="3" name="2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5" name="4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2413" y="6238875"/>
            <a:ext cx="4067175" cy="619125"/>
          </a:xfrm>
          <a:prstGeom prst="rect">
            <a:avLst/>
          </a:prstGeom>
        </p:spPr>
      </p:pic>
      <p:pic>
        <p:nvPicPr>
          <p:cNvPr id="6" name="5 - Εικόνα" descr="Αρχική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- Εικόνα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679862" y="795087"/>
            <a:ext cx="112214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Προκλήσεις &amp; Προτάσεις των Συμβουλευτικών Κέντρων και του Ξενώνα</a:t>
            </a:r>
            <a:endParaRPr lang="el-GR" sz="2800" b="1" dirty="0" smtClean="0">
              <a:solidFill>
                <a:schemeClr val="accent4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28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400" b="1" dirty="0" smtClean="0">
                <a:solidFill>
                  <a:schemeClr val="accent4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Προκλήσεις:</a:t>
            </a:r>
            <a:endParaRPr lang="el-GR" sz="2400" dirty="0" smtClean="0">
              <a:solidFill>
                <a:schemeClr val="accent4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el-G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Συμβουλευτικά Κέντρα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Νομοθετικές αλλαγές, κοινωνικό στίγμα, γεωγραφικοί περιορισμοί, έλλειψη χρηματοδότησης για μετακινήσεις.</a:t>
            </a:r>
            <a:endParaRPr lang="el-GR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el-G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Ξενώνας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Αυξημένη ζήτηση, δυσκολίες επανένταξης (εργασία, στέγαση), κοινωνικές προκαταλήψεις.</a:t>
            </a:r>
            <a:endParaRPr lang="el-GR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/>
            <a:endParaRPr lang="el-GR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/>
            <a:r>
              <a:rPr lang="el-GR" sz="2400" b="1" dirty="0" smtClean="0">
                <a:solidFill>
                  <a:schemeClr val="accent4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Προτάσεις:</a:t>
            </a:r>
            <a:endParaRPr lang="el-GR" sz="2400" dirty="0" smtClean="0">
              <a:solidFill>
                <a:schemeClr val="accent4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Θήβα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Αναβάθμιση υποδομών, χρηματοδότηση μετακινήσεων.</a:t>
            </a:r>
            <a:endParaRPr lang="el-GR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Λαμία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Ενίσχυση συνεργασιών, επιμόρφωση προσωπικού, αξιολόγηση υπηρεσιών.</a:t>
            </a:r>
            <a:endParaRPr lang="el-GR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Χαλκίδα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Επέκταση συνεργασιών, αναβάθμιση υποδομών.</a:t>
            </a:r>
            <a:endParaRPr lang="el-GR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3241180" y="4558018"/>
            <a:ext cx="8083313" cy="1073123"/>
          </a:xfrm>
          <a:noFill/>
        </p:spPr>
        <p:txBody>
          <a:bodyPr>
            <a:noAutofit/>
          </a:bodyPr>
          <a:lstStyle/>
          <a:p>
            <a:pPr algn="ctr"/>
            <a:r>
              <a:rPr lang="el-GR" sz="7200" b="1" dirty="0" smtClean="0">
                <a:solidFill>
                  <a:srgbClr val="0070C0"/>
                </a:solidFill>
                <a:latin typeface="Mistral" panose="03090702030407020403" pitchFamily="66" charset="0"/>
              </a:rPr>
              <a:t>Ευχαριστούμε</a:t>
            </a:r>
            <a:endParaRPr lang="el-GR" sz="7200" b="1" dirty="0">
              <a:solidFill>
                <a:srgbClr val="0070C0"/>
              </a:solidFill>
              <a:latin typeface="Mistral" panose="03090702030407020403" pitchFamily="66" charset="0"/>
            </a:endParaRPr>
          </a:p>
        </p:txBody>
      </p:sp>
      <p:pic>
        <p:nvPicPr>
          <p:cNvPr id="13" name="12 - Εικόνα" descr="images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23363" y="5362575"/>
            <a:ext cx="3067050" cy="149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15 - Ομάδα"/>
          <p:cNvGrpSpPr/>
          <p:nvPr/>
        </p:nvGrpSpPr>
        <p:grpSpPr>
          <a:xfrm>
            <a:off x="5106018" y="604911"/>
            <a:ext cx="4353636" cy="3582854"/>
            <a:chOff x="4627753" y="582232"/>
            <a:chExt cx="4353636" cy="3582854"/>
          </a:xfrm>
        </p:grpSpPr>
        <p:pic>
          <p:nvPicPr>
            <p:cNvPr id="7" name="image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84865" y="582232"/>
              <a:ext cx="1583140" cy="600501"/>
            </a:xfrm>
            <a:prstGeom prst="rect">
              <a:avLst/>
            </a:prstGeom>
          </p:spPr>
        </p:pic>
        <p:pic>
          <p:nvPicPr>
            <p:cNvPr id="10" name="Picture 2" descr="Αρχική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38" b="-3653"/>
            <a:stretch>
              <a:fillRect/>
            </a:stretch>
          </p:blipFill>
          <p:spPr bwMode="auto">
            <a:xfrm>
              <a:off x="5286555" y="1354361"/>
              <a:ext cx="2979761" cy="377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image1.jpe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98264" y="2667320"/>
              <a:ext cx="1756343" cy="807400"/>
            </a:xfrm>
            <a:prstGeom prst="rect">
              <a:avLst/>
            </a:prstGeom>
          </p:spPr>
        </p:pic>
        <p:pic>
          <p:nvPicPr>
            <p:cNvPr id="12" name="image3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27753" y="3490688"/>
              <a:ext cx="4353636" cy="674398"/>
            </a:xfrm>
            <a:prstGeom prst="rect">
              <a:avLst/>
            </a:prstGeom>
          </p:spPr>
        </p:pic>
        <p:sp>
          <p:nvSpPr>
            <p:cNvPr id="14" name="13 - Ορθογώνιο"/>
            <p:cNvSpPr/>
            <p:nvPr/>
          </p:nvSpPr>
          <p:spPr>
            <a:xfrm>
              <a:off x="4745831" y="1885070"/>
              <a:ext cx="4061209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l-GR" sz="1600" b="1" dirty="0" smtClean="0">
                  <a:solidFill>
                    <a:srgbClr val="0070C0"/>
                  </a:solidFill>
                  <a:latin typeface="Century" panose="02040604050505020304" pitchFamily="18" charset="0"/>
                </a:rPr>
                <a:t>ΠΕΡΙΦΕΡΕΙΑΚΟ ΠΑΡΑΤΗΡΗΤΗΡΙΟ ΚΟΙΝΩΝΙΚΗΣ ΕΝΤΑΞΗΣ ΠΣΤΕ – ΔΟΜΗ «ΓΕΦΥΡΑ»</a:t>
              </a:r>
              <a:endParaRPr lang="el-GR" sz="1600" b="1" dirty="0" smtClean="0">
                <a:solidFill>
                  <a:srgbClr val="0070C0"/>
                </a:solidFill>
                <a:latin typeface="Century" panose="020406040505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8" name="7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2255" y="6238875"/>
            <a:ext cx="4067175" cy="619125"/>
          </a:xfrm>
          <a:prstGeom prst="rect">
            <a:avLst/>
          </a:prstGeom>
        </p:spPr>
      </p:pic>
      <p:pic>
        <p:nvPicPr>
          <p:cNvPr id="9" name="8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11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sp>
        <p:nvSpPr>
          <p:cNvPr id="15" name="14 - Ορθογώνιο"/>
          <p:cNvSpPr/>
          <p:nvPr/>
        </p:nvSpPr>
        <p:spPr>
          <a:xfrm>
            <a:off x="375138" y="2180491"/>
            <a:ext cx="114135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b="1" i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Περιφερειακό Παρατηρητήριο Κοινωνικής Ένταξης ΠΣΤΕ – Δομή «ΓΕΦΥΡΑ»</a:t>
            </a:r>
            <a:endParaRPr lang="en-US" sz="2400" b="1" i="1" dirty="0" smtClean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2400" b="1" dirty="0" smtClean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Απρίλιος – Μάιος 2025</a:t>
            </a:r>
            <a:endParaRPr lang="en-US" sz="2400" b="1" dirty="0" smtClean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2400" b="1" dirty="0" smtClean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Επιχειρησιακό Πρόγραμμα «Στερεά Ελλάδα 2021-2027»</a:t>
            </a:r>
            <a:endParaRPr lang="el-GR" sz="2400" b="1" dirty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22 - Ορθογώνιο"/>
          <p:cNvSpPr/>
          <p:nvPr/>
        </p:nvSpPr>
        <p:spPr>
          <a:xfrm>
            <a:off x="4353376" y="838758"/>
            <a:ext cx="34852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 fontAlgn="auto">
              <a:spcAft>
                <a:spcPts val="0"/>
              </a:spcAft>
              <a:defRPr/>
            </a:pPr>
            <a:r>
              <a:rPr lang="el-GR" sz="2800" b="1" i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Ταυτότητα Έρευνας</a:t>
            </a:r>
            <a:endParaRPr lang="el-GR" sz="2800" b="1" i="1" dirty="0" smtClean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23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8" name="7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2255" y="6238875"/>
            <a:ext cx="4067175" cy="619125"/>
          </a:xfrm>
          <a:prstGeom prst="rect">
            <a:avLst/>
          </a:prstGeom>
        </p:spPr>
      </p:pic>
      <p:pic>
        <p:nvPicPr>
          <p:cNvPr id="9" name="8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11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pic>
        <p:nvPicPr>
          <p:cNvPr id="16" name="15 - Εικόνα" descr="Στιγμιότυπο οθόνης 2025-05-20 13064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84" y="1641540"/>
            <a:ext cx="3240000" cy="2511007"/>
          </a:xfrm>
          <a:prstGeom prst="rect">
            <a:avLst/>
          </a:prstGeom>
        </p:spPr>
      </p:pic>
      <p:pic>
        <p:nvPicPr>
          <p:cNvPr id="18" name="17 - Εικόνα" descr="Στιγμιότυπο οθόνης 2025-06-16 12420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2954" y="1702190"/>
            <a:ext cx="2664000" cy="2511935"/>
          </a:xfrm>
          <a:prstGeom prst="rect">
            <a:avLst/>
          </a:prstGeom>
        </p:spPr>
      </p:pic>
      <p:sp>
        <p:nvSpPr>
          <p:cNvPr id="19" name="18 - TextBox"/>
          <p:cNvSpPr txBox="1"/>
          <p:nvPr/>
        </p:nvSpPr>
        <p:spPr>
          <a:xfrm>
            <a:off x="779717" y="4526568"/>
            <a:ext cx="2741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Συμβουλευτικό Κέντρο Θήβας</a:t>
            </a:r>
            <a:endParaRPr lang="el-GR" sz="14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21 - Ομάδα"/>
          <p:cNvGrpSpPr/>
          <p:nvPr/>
        </p:nvGrpSpPr>
        <p:grpSpPr>
          <a:xfrm>
            <a:off x="4608978" y="1617783"/>
            <a:ext cx="2988000" cy="3206416"/>
            <a:chOff x="4608978" y="1617783"/>
            <a:chExt cx="2988000" cy="3206416"/>
          </a:xfrm>
        </p:grpSpPr>
        <p:pic>
          <p:nvPicPr>
            <p:cNvPr id="17" name="16 - Εικόνα" descr="Στιγμιότυπο οθόνης 2025-05-20 131110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08978" y="1617783"/>
              <a:ext cx="2988000" cy="2669124"/>
            </a:xfrm>
            <a:prstGeom prst="rect">
              <a:avLst/>
            </a:prstGeom>
          </p:spPr>
        </p:pic>
        <p:sp>
          <p:nvSpPr>
            <p:cNvPr id="20" name="19 - TextBox"/>
            <p:cNvSpPr txBox="1"/>
            <p:nvPr/>
          </p:nvSpPr>
          <p:spPr>
            <a:xfrm>
              <a:off x="4719426" y="4516422"/>
              <a:ext cx="27671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Συμβουλευτικό Κέντρο Λαμίας</a:t>
              </a:r>
              <a:endParaRPr lang="el-GR" sz="14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" name="20 - TextBox"/>
          <p:cNvSpPr txBox="1"/>
          <p:nvPr/>
        </p:nvSpPr>
        <p:spPr>
          <a:xfrm>
            <a:off x="8848810" y="4516421"/>
            <a:ext cx="2972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Συμβουλευτικό Κέντρο Χαλκίδας</a:t>
            </a:r>
            <a:endParaRPr lang="el-GR" sz="14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22 - Ορθογώνιο"/>
          <p:cNvSpPr/>
          <p:nvPr/>
        </p:nvSpPr>
        <p:spPr>
          <a:xfrm>
            <a:off x="3157535" y="838758"/>
            <a:ext cx="5876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 fontAlgn="auto">
              <a:spcAft>
                <a:spcPts val="0"/>
              </a:spcAft>
              <a:defRPr/>
            </a:pPr>
            <a:r>
              <a:rPr lang="el-GR" sz="2400" b="1" i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Συμβουλευτικά Κέντρα Γυναικών ΠΣΤΕ</a:t>
            </a:r>
            <a:endParaRPr lang="el-GR" sz="2400" b="1" i="1" dirty="0" smtClean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23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25 - TextBox"/>
          <p:cNvSpPr txBox="1"/>
          <p:nvPr/>
        </p:nvSpPr>
        <p:spPr>
          <a:xfrm>
            <a:off x="0" y="5978769"/>
            <a:ext cx="4473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Century Gothic" panose="020B0502020202020204" pitchFamily="34" charset="0"/>
              </a:rPr>
              <a:t>Πηγή: </a:t>
            </a:r>
            <a:r>
              <a:rPr lang="en-US" sz="1600" b="1" dirty="0" smtClean="0">
                <a:latin typeface="Century Gothic" panose="020B0502020202020204" pitchFamily="34" charset="0"/>
              </a:rPr>
              <a:t>https://www.google.com/maps/</a:t>
            </a:r>
            <a:r>
              <a:rPr lang="el-GR" sz="1600" b="1" dirty="0" smtClean="0">
                <a:latin typeface="Century Gothic" panose="020B0502020202020204" pitchFamily="34" charset="0"/>
              </a:rPr>
              <a:t> </a:t>
            </a:r>
            <a:endParaRPr lang="el-GR" sz="16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3218" y="1329377"/>
            <a:ext cx="6610661" cy="4607189"/>
          </a:xfrm>
        </p:spPr>
        <p:txBody>
          <a:bodyPr>
            <a:noAutofit/>
          </a:bodyPr>
          <a:lstStyle/>
          <a:p>
            <a:pPr algn="just">
              <a:spcBef>
                <a:spcPts val="2400"/>
              </a:spcBef>
            </a:pP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Στόχος: </a:t>
            </a:r>
            <a:r>
              <a:rPr lang="el-GR" sz="2000" b="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Αξιολόγηση της λειτουργίας των Συμβουλευτικών Κέντρων και του Ξενώνα Φιλοξενίας Γυναικών στην Περιφέρεια Στερεάς Ελλάδας στο πλαίσιο της ενίσχυσης της αυτονομίας, ασφάλειας και κοινωνικής</a:t>
            </a:r>
            <a:r>
              <a:rPr lang="el-GR" sz="2000" b="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b="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ισότητας μέσω αντιμετώπισης </a:t>
            </a:r>
            <a:r>
              <a:rPr lang="el-GR" sz="2000" b="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έμφυλης</a:t>
            </a:r>
            <a:r>
              <a:rPr lang="el-GR" sz="2000" b="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βίας και διακρίσεων.</a:t>
            </a:r>
            <a:endParaRPr lang="el-GR" sz="2000" b="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2400"/>
              </a:spcBef>
            </a:pP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Εστίαση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sz="2000" b="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Υποστήριξη γυναικών σε ευάλωτες συνθήκες (π.χ. ενδοοικογενειακή βία, κοινωνική απομόνωση, οικονομική εξάρτηση). </a:t>
            </a:r>
            <a:endParaRPr lang="el-GR" sz="2000" b="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2400"/>
              </a:spcBef>
            </a:pP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Μεθοδολογία: </a:t>
            </a:r>
            <a:r>
              <a:rPr lang="el-GR" sz="2000" b="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Ανάλυση δεδομένων που συλλέχθηκαν μέσω </a:t>
            </a:r>
            <a:r>
              <a:rPr lang="el-GR" sz="2000" b="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ημιδομημένων</a:t>
            </a:r>
            <a:r>
              <a:rPr lang="el-GR" sz="2000" b="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ερωτηματολογίων των υπευθύνων έργου των δομών σχετικά με την καταγραφή αναγκών, προκλήσεων και προτάσεων βελτίωσης. </a:t>
            </a:r>
            <a:endParaRPr lang="el-GR" sz="2000" b="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l-GR" sz="20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13 - Θέση εικόνας" descr="Στιγμιότυπο οθόνης 2025-05-19 112532.png"/>
          <p:cNvPicPr>
            <a:picLocks noGrp="1" noChangeAspect="1"/>
          </p:cNvPicPr>
          <p:nvPr>
            <p:ph type="pic" sz="quarter" idx="13"/>
          </p:nvPr>
        </p:nvPicPr>
        <p:blipFill>
          <a:blip r:embed="rId1"/>
          <a:srcRect t="14311" b="14311"/>
          <a:stretch>
            <a:fillRect/>
          </a:stretch>
        </p:blipFill>
        <p:spPr>
          <a:xfrm>
            <a:off x="7644984" y="3642610"/>
            <a:ext cx="4171878" cy="1663909"/>
          </a:xfrm>
        </p:spPr>
      </p:pic>
      <p:pic>
        <p:nvPicPr>
          <p:cNvPr id="12" name="11 - Θέση εικόνας" descr="Στιγμιότυπο οθόνης 2025-05-19 103859.png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23025" b="23025"/>
          <a:stretch>
            <a:fillRect/>
          </a:stretch>
        </p:blipFill>
        <p:spPr>
          <a:xfrm>
            <a:off x="7644130" y="1069146"/>
            <a:ext cx="4116461" cy="1898908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715962"/>
            <a:ext cx="5334000" cy="52199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100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Εισαγωγή</a:t>
            </a:r>
            <a:br>
              <a:rPr lang="el-GR" dirty="0" smtClean="0">
                <a:latin typeface="Century Gothic" panose="020B0502020202020204" pitchFamily="34" charset="0"/>
              </a:rPr>
            </a:br>
            <a:br>
              <a:rPr lang="el-GR" dirty="0" smtClean="0">
                <a:latin typeface="Century Gothic" panose="020B0502020202020204" pitchFamily="34" charset="0"/>
              </a:rPr>
            </a:br>
            <a:br>
              <a:rPr lang="el-GR" dirty="0" smtClean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5" name="4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7" name="6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02255" y="6238875"/>
            <a:ext cx="4067175" cy="619125"/>
          </a:xfrm>
          <a:prstGeom prst="rect">
            <a:avLst/>
          </a:prstGeom>
        </p:spPr>
      </p:pic>
      <p:pic>
        <p:nvPicPr>
          <p:cNvPr id="9" name="8 - Εικόνα" descr="Αρχική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2 - TextBox"/>
          <p:cNvSpPr txBox="1"/>
          <p:nvPr/>
        </p:nvSpPr>
        <p:spPr>
          <a:xfrm>
            <a:off x="7495083" y="3028015"/>
            <a:ext cx="4504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Εικόνα 1: Η βία κατά των γυναικών δεν βρίσκεται μόνο στις ταινίες – Πηγή</a:t>
            </a:r>
            <a:r>
              <a:rPr lang="en-US" sz="12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2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https://www.thenotebook.gr/</a:t>
            </a:r>
            <a:endParaRPr lang="en-US" sz="12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7595170" y="5366479"/>
            <a:ext cx="4092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Εικόνα 2 : Σε κάθε μορφή βίας κατά  των γυναικών λέμε  «ποτέ και πουθενά» Πηγή : </a:t>
            </a:r>
            <a:r>
              <a:rPr lang="en-US" sz="12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ampa</a:t>
            </a:r>
            <a:r>
              <a:rPr lang="en-US" sz="12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2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LiFO</a:t>
            </a:r>
            <a:endParaRPr lang="el-GR" sz="12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17 - Εικόνα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sp>
        <p:nvSpPr>
          <p:cNvPr id="19" name="18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1960" y="1765889"/>
            <a:ext cx="10668000" cy="615553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0505" y="1631853"/>
            <a:ext cx="10938552" cy="187100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sz="2400" b="1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έμφυλη</a:t>
            </a: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βία: 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κάθε μορφή βίας που ασκείται σε άτομο λόγω του φύλου του, κυρίως σε βάρος των γυναικών.</a:t>
            </a:r>
            <a:endParaRPr lang="el-GR" sz="24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l-GR" sz="24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Στοχεύει: 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Στον έλεγχο, την υποταγή ή τον εκφοβισμό και προσβάλλει την αξιοπρέπεια και τα δικαιώματά τους.</a:t>
            </a:r>
            <a:endParaRPr lang="el-GR" sz="2000" b="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l-GR" sz="2000" b="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5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7" name="6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2255" y="6238875"/>
            <a:ext cx="4067175" cy="619125"/>
          </a:xfrm>
          <a:prstGeom prst="rect">
            <a:avLst/>
          </a:prstGeom>
        </p:spPr>
      </p:pic>
      <p:pic>
        <p:nvPicPr>
          <p:cNvPr id="9" name="8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- TextBox"/>
          <p:cNvSpPr txBox="1"/>
          <p:nvPr/>
        </p:nvSpPr>
        <p:spPr>
          <a:xfrm>
            <a:off x="2782175" y="521656"/>
            <a:ext cx="6599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err="1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Έμφυλη</a:t>
            </a:r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βία</a:t>
            </a:r>
            <a:endParaRPr lang="el-GR" sz="2800" b="1" dirty="0" smtClean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Ορισμός &amp; Μορφές </a:t>
            </a:r>
            <a:endParaRPr lang="el-GR" sz="2800" b="1" dirty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647987" y="3876555"/>
            <a:ext cx="5555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Μορφές </a:t>
            </a:r>
            <a:r>
              <a:rPr lang="el-GR" sz="2000" b="1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Έμφυλης</a:t>
            </a: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Βίας</a:t>
            </a:r>
            <a:b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Ενδοοικογενειακή Κακοποίηση</a:t>
            </a:r>
            <a:b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Σεξουαλική Βία</a:t>
            </a:r>
            <a:b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l-GR" sz="20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Trafficking</a:t>
            </a:r>
            <a:b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Λεκτική / Συναισθηματική Κακοποίηση</a:t>
            </a:r>
            <a:b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Οικονομικός Έλεγχος</a:t>
            </a:r>
            <a:endParaRPr lang="el-GR" sz="20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6639925" y="4002308"/>
            <a:ext cx="5261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Ευάλωτες Ομάδες Γυναικών</a:t>
            </a:r>
            <a:b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Μετανάστριες / </a:t>
            </a:r>
            <a:r>
              <a:rPr lang="el-GR" sz="20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Προσφύγισσες</a:t>
            </a:r>
            <a:b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Γυναίκες με Αναπηρία</a:t>
            </a:r>
            <a:b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Άνεργες / </a:t>
            </a:r>
            <a:r>
              <a:rPr lang="el-GR" sz="20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Μονογονεϊκές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Οικογένειες</a:t>
            </a:r>
            <a:endParaRPr lang="el-GR" sz="20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14 - Ομάδα"/>
          <p:cNvGrpSpPr/>
          <p:nvPr/>
        </p:nvGrpSpPr>
        <p:grpSpPr>
          <a:xfrm>
            <a:off x="3069072" y="0"/>
            <a:ext cx="9122928" cy="659567"/>
            <a:chOff x="2690336" y="0"/>
            <a:chExt cx="9122928" cy="659567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2690336" y="104930"/>
              <a:ext cx="184730" cy="30777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l-GR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4" name="13 - Εικόνα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68262" y="0"/>
              <a:ext cx="1545002" cy="659567"/>
            </a:xfrm>
            <a:prstGeom prst="rect">
              <a:avLst/>
            </a:prstGeom>
          </p:spPr>
        </p:pic>
      </p:grpSp>
      <p:sp>
        <p:nvSpPr>
          <p:cNvPr id="13" name="12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12" name="11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2413" y="6238875"/>
            <a:ext cx="4067175" cy="619125"/>
          </a:xfrm>
          <a:prstGeom prst="rect">
            <a:avLst/>
          </a:prstGeom>
        </p:spPr>
      </p:pic>
      <p:pic>
        <p:nvPicPr>
          <p:cNvPr id="14" name="13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- Ορθογώνιο"/>
          <p:cNvSpPr/>
          <p:nvPr/>
        </p:nvSpPr>
        <p:spPr>
          <a:xfrm>
            <a:off x="456355" y="809084"/>
            <a:ext cx="11279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Δίκτυο υποστήριξης των γυναικών</a:t>
            </a:r>
            <a:endParaRPr lang="el-GR" sz="2800" b="1" dirty="0" smtClean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464234" y="2127912"/>
            <a:ext cx="114370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τηλεφωνική γραμμή </a:t>
            </a: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15900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λειτουργεί </a:t>
            </a: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24/7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για την παραπομπή των γυναικών που υφίστανται βία </a:t>
            </a: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ανάλογα με τις ανάγκες τους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εξασφαλίζοντας την </a:t>
            </a: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ομαλή και ασφαλή μετάβαση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μεταξύ των δομών</a:t>
            </a:r>
            <a:endParaRPr lang="el-GR" sz="24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17 - Εικόνα" descr="αρχείο λήψης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021" y="3474720"/>
            <a:ext cx="4772483" cy="2194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16 - Εικόνα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sp>
        <p:nvSpPr>
          <p:cNvPr id="13" name="12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5" name="4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2413" y="6238875"/>
            <a:ext cx="4067175" cy="619125"/>
          </a:xfrm>
          <a:prstGeom prst="rect">
            <a:avLst/>
          </a:prstGeom>
        </p:spPr>
      </p:pic>
      <p:pic>
        <p:nvPicPr>
          <p:cNvPr id="7" name="6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- Ορθογώνιο"/>
          <p:cNvSpPr/>
          <p:nvPr/>
        </p:nvSpPr>
        <p:spPr>
          <a:xfrm>
            <a:off x="801858" y="738027"/>
            <a:ext cx="1081805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Όλες οι Δομές συνδέονται για την καταπολέμηση της </a:t>
            </a:r>
            <a:r>
              <a:rPr lang="el-GR" sz="2800" b="1" dirty="0" err="1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Έμφυλης</a:t>
            </a:r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Βίας στην Ελλάδα</a:t>
            </a:r>
            <a:endParaRPr lang="el-GR" sz="2800" b="1" dirty="0" smtClean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δίκτυο λειτουργεί ως </a:t>
            </a:r>
            <a:r>
              <a: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ολοκληρωμένος μηχανισμός πρόληψης, προστασίας και ενδυνάμωσης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συμβάλλοντας στη μείωση της </a:t>
            </a:r>
            <a:r>
              <a:rPr lang="el-GR" sz="20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έμφυλης</a:t>
            </a:r>
            <a:r>
              <a:rPr lang="el-GR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βίας και στην προώθηση της ισότητας των φύλων.</a:t>
            </a:r>
            <a:endParaRPr lang="el-GR" sz="20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15 - Ομάδα"/>
          <p:cNvGrpSpPr/>
          <p:nvPr/>
        </p:nvGrpSpPr>
        <p:grpSpPr>
          <a:xfrm>
            <a:off x="0" y="2970742"/>
            <a:ext cx="4152276" cy="2523643"/>
            <a:chOff x="0" y="2630169"/>
            <a:chExt cx="4152276" cy="2523643"/>
          </a:xfrm>
        </p:grpSpPr>
        <p:pic>
          <p:nvPicPr>
            <p:cNvPr id="10" name="9 - Εικόνα" descr="ΕΛΑΣ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6210" y="2630169"/>
              <a:ext cx="1769531" cy="12896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10 - TextBox"/>
            <p:cNvSpPr txBox="1"/>
            <p:nvPr/>
          </p:nvSpPr>
          <p:spPr>
            <a:xfrm>
              <a:off x="0" y="3953483"/>
              <a:ext cx="41522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Άμεση Προστασία – </a:t>
              </a:r>
              <a:r>
                <a:rPr lang="el-GR" b="1" dirty="0" err="1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Safe</a:t>
              </a:r>
              <a:r>
                <a:rPr lang="el-GR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l-GR" b="1" dirty="0" err="1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Houses</a:t>
              </a:r>
              <a:endParaRPr lang="el-GR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buFont typeface="Wingdings" panose="05000000000000000000" pitchFamily="2" charset="2"/>
                <a:buChar char="Ø"/>
              </a:pPr>
              <a:r>
                <a:rPr lang="el-GR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Για γυναίκες που διατρέχουν άμεσο κίνδυνο.</a:t>
              </a:r>
              <a:endParaRPr lang="el-GR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buFont typeface="Wingdings" panose="05000000000000000000" pitchFamily="2" charset="2"/>
                <a:buChar char="Ø"/>
              </a:pPr>
              <a:r>
                <a:rPr lang="el-GR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Με τη συνδρομή της ΕΛ.ΑΣ.</a:t>
              </a:r>
              <a:endParaRPr lang="el-GR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16 - Ομάδα"/>
          <p:cNvGrpSpPr/>
          <p:nvPr/>
        </p:nvGrpSpPr>
        <p:grpSpPr>
          <a:xfrm>
            <a:off x="3929880" y="3123027"/>
            <a:ext cx="4538870" cy="2392404"/>
            <a:chOff x="4497049" y="3038149"/>
            <a:chExt cx="4047344" cy="2392404"/>
          </a:xfrm>
        </p:grpSpPr>
        <p:pic>
          <p:nvPicPr>
            <p:cNvPr id="12" name="11 - Εικόνα" descr="PINK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71765" y="3038149"/>
              <a:ext cx="1712279" cy="890091"/>
            </a:xfrm>
            <a:prstGeom prst="rect">
              <a:avLst/>
            </a:prstGeom>
          </p:spPr>
        </p:pic>
        <p:sp>
          <p:nvSpPr>
            <p:cNvPr id="13" name="12 - TextBox"/>
            <p:cNvSpPr txBox="1"/>
            <p:nvPr/>
          </p:nvSpPr>
          <p:spPr>
            <a:xfrm>
              <a:off x="4497049" y="4230224"/>
              <a:ext cx="404734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Ολιστική Υποστήριξη </a:t>
              </a:r>
              <a:r>
                <a:rPr lang="el-GR" b="1" dirty="0" err="1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Συμβ</a:t>
              </a:r>
              <a:r>
                <a:rPr lang="el-GR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Κέντρων</a:t>
              </a:r>
              <a:endParaRPr lang="el-GR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buFont typeface="Wingdings" panose="05000000000000000000" pitchFamily="2" charset="2"/>
                <a:buChar char="Ø"/>
              </a:pPr>
              <a:r>
                <a:rPr lang="el-GR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Ψυχολογική, νομική και επαγγελματική ενδυνάμωση.</a:t>
              </a:r>
              <a:endParaRPr lang="el-GR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buFont typeface="Wingdings" panose="05000000000000000000" pitchFamily="2" charset="2"/>
                <a:buChar char="Ø"/>
              </a:pPr>
              <a:r>
                <a:rPr lang="el-GR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Πανελλαδική κάλυψη με 44 κέντρα.</a:t>
              </a:r>
              <a:endParaRPr lang="el-GR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17 - Ομάδα"/>
          <p:cNvGrpSpPr/>
          <p:nvPr/>
        </p:nvGrpSpPr>
        <p:grpSpPr>
          <a:xfrm>
            <a:off x="8502345" y="2954603"/>
            <a:ext cx="3492708" cy="2785236"/>
            <a:chOff x="8699292" y="2737434"/>
            <a:chExt cx="3492708" cy="2785236"/>
          </a:xfrm>
        </p:grpSpPr>
        <p:pic>
          <p:nvPicPr>
            <p:cNvPr id="14" name="13 - Εικόνα" descr="images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26347" y="2737434"/>
              <a:ext cx="1888762" cy="118422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" name="14 - TextBox"/>
            <p:cNvSpPr txBox="1"/>
            <p:nvPr/>
          </p:nvSpPr>
          <p:spPr>
            <a:xfrm>
              <a:off x="8699292" y="4045342"/>
              <a:ext cx="349270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latin typeface="Century Gothic" panose="020B0502020202020204" pitchFamily="34" charset="0"/>
                </a:rPr>
                <a:t>Μακροπρόθεσμη Στήριξη – Ξενώνες Φιλοξενίας</a:t>
              </a:r>
              <a:endParaRPr lang="el-GR" b="1" dirty="0" smtClean="0">
                <a:latin typeface="Century Gothic" panose="020B0502020202020204" pitchFamily="34" charset="0"/>
              </a:endParaRPr>
            </a:p>
            <a:p>
              <a:pPr algn="ctr">
                <a:buFont typeface="Wingdings" panose="05000000000000000000" pitchFamily="2" charset="2"/>
                <a:buChar char="Ø"/>
              </a:pPr>
              <a:r>
                <a:rPr lang="el-GR" dirty="0" smtClean="0">
                  <a:latin typeface="Century Gothic" panose="020B0502020202020204" pitchFamily="34" charset="0"/>
                </a:rPr>
                <a:t> Διαμονή έως 3 μήνες &amp; υποστήριξη για επανένταξη.</a:t>
              </a:r>
              <a:endParaRPr lang="el-GR" dirty="0" smtClean="0">
                <a:latin typeface="Century Gothic" panose="020B0502020202020204" pitchFamily="34" charset="0"/>
              </a:endParaRPr>
            </a:p>
            <a:p>
              <a:pPr algn="ctr">
                <a:buFont typeface="Wingdings" panose="05000000000000000000" pitchFamily="2" charset="2"/>
                <a:buChar char="Ø"/>
              </a:pPr>
              <a:r>
                <a:rPr lang="el-GR" dirty="0" smtClean="0">
                  <a:latin typeface="Century Gothic" panose="020B0502020202020204" pitchFamily="34" charset="0"/>
                </a:rPr>
                <a:t>Διαθέσιμοι 21 ξενώνες.</a:t>
              </a:r>
              <a:endParaRPr lang="el-GR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21" name="20 - Εικόνα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pic>
        <p:nvPicPr>
          <p:cNvPr id="22" name="21 - Εικόνα" descr="269989903_250641727184164_6839870782385405789_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1836" y="2757268"/>
            <a:ext cx="2260976" cy="1365299"/>
          </a:xfrm>
          <a:prstGeom prst="rect">
            <a:avLst/>
          </a:prstGeom>
        </p:spPr>
      </p:pic>
      <p:sp>
        <p:nvSpPr>
          <p:cNvPr id="23" name="22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5" name="4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2413" y="6238875"/>
            <a:ext cx="4067175" cy="619125"/>
          </a:xfrm>
          <a:prstGeom prst="rect">
            <a:avLst/>
          </a:prstGeom>
        </p:spPr>
      </p:pic>
      <p:pic>
        <p:nvPicPr>
          <p:cNvPr id="7" name="6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9 - Ομάδα"/>
          <p:cNvGrpSpPr/>
          <p:nvPr/>
        </p:nvGrpSpPr>
        <p:grpSpPr>
          <a:xfrm>
            <a:off x="661182" y="2057577"/>
            <a:ext cx="4994032" cy="1989205"/>
            <a:chOff x="1" y="2004068"/>
            <a:chExt cx="4422098" cy="1989205"/>
          </a:xfrm>
        </p:grpSpPr>
        <p:pic>
          <p:nvPicPr>
            <p:cNvPr id="8" name="7 - Εικόνα" descr="ESPA_2014-2020_logo_cropped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0040" y="2805273"/>
              <a:ext cx="1947249" cy="1188000"/>
            </a:xfrm>
            <a:prstGeom prst="rect">
              <a:avLst/>
            </a:prstGeom>
          </p:spPr>
        </p:pic>
        <p:sp>
          <p:nvSpPr>
            <p:cNvPr id="9" name="8 - TextBox"/>
            <p:cNvSpPr txBox="1"/>
            <p:nvPr/>
          </p:nvSpPr>
          <p:spPr>
            <a:xfrm>
              <a:off x="1" y="2004068"/>
              <a:ext cx="4422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Επιχειρησιακό Πρόγραμμα 2014-2020</a:t>
              </a:r>
              <a:endPara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16 - Ομάδα"/>
          <p:cNvGrpSpPr/>
          <p:nvPr/>
        </p:nvGrpSpPr>
        <p:grpSpPr>
          <a:xfrm>
            <a:off x="6865033" y="2057577"/>
            <a:ext cx="4712677" cy="2092392"/>
            <a:chOff x="8604354" y="2263515"/>
            <a:chExt cx="3072984" cy="2092392"/>
          </a:xfrm>
        </p:grpSpPr>
        <p:sp>
          <p:nvSpPr>
            <p:cNvPr id="15" name="14 - TextBox"/>
            <p:cNvSpPr txBox="1"/>
            <p:nvPr/>
          </p:nvSpPr>
          <p:spPr>
            <a:xfrm>
              <a:off x="8604354" y="2263515"/>
              <a:ext cx="307298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Συνέχιση Χρηματοδότησης ΕΠ «Στερεά Ελλάδας 2021-2027»</a:t>
              </a:r>
              <a:endParaRPr lang="el-GR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6" name="15 - Εικόνα" descr="αρχείο λήψης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73991" y="3067590"/>
              <a:ext cx="1761232" cy="1288317"/>
            </a:xfrm>
            <a:prstGeom prst="rect">
              <a:avLst/>
            </a:prstGeom>
          </p:spPr>
        </p:pic>
      </p:grpSp>
      <p:sp>
        <p:nvSpPr>
          <p:cNvPr id="18" name="17 - TextBox"/>
          <p:cNvSpPr txBox="1"/>
          <p:nvPr/>
        </p:nvSpPr>
        <p:spPr>
          <a:xfrm>
            <a:off x="1245645" y="4868807"/>
            <a:ext cx="9982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Στρατηγική και Στόχοι Παρέμβασης</a:t>
            </a:r>
            <a:endParaRPr lang="el-GR" sz="2400" b="1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Πρόληψη βίας, υποστήριξη θυμάτων, καταπολέμηση διακρίσεων.</a:t>
            </a:r>
            <a:endParaRPr lang="el-GR" sz="24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2494297" y="949224"/>
            <a:ext cx="7203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Χρηματοδότηση Δομών</a:t>
            </a:r>
            <a:endParaRPr lang="el-GR" sz="2800" b="1" dirty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21 - Εικόνα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  <p:sp>
        <p:nvSpPr>
          <p:cNvPr id="23" name="22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5" name="4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2413" y="6238875"/>
            <a:ext cx="4067175" cy="619125"/>
          </a:xfrm>
          <a:prstGeom prst="rect">
            <a:avLst/>
          </a:prstGeom>
        </p:spPr>
      </p:pic>
      <p:pic>
        <p:nvPicPr>
          <p:cNvPr id="6" name="5 - Εικόνα" descr="Αρχική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582025" y="6477000"/>
            <a:ext cx="3609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- TextBox"/>
          <p:cNvSpPr txBox="1"/>
          <p:nvPr/>
        </p:nvSpPr>
        <p:spPr>
          <a:xfrm>
            <a:off x="939384" y="704543"/>
            <a:ext cx="10313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accent4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Συμβουλευτικά Κέντρα της Περιφέρειας Στερεάς Ελλάδας</a:t>
            </a:r>
            <a:endParaRPr lang="el-GR" sz="2800" b="1" dirty="0">
              <a:solidFill>
                <a:schemeClr val="accent4">
                  <a:lumMod val="25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2443400"/>
            <a:ext cx="12192000" cy="9848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eaLnBrk="0" hangingPunct="0">
              <a:buFont typeface="Wingdings" panose="05000000000000000000" pitchFamily="2" charset="2"/>
              <a:buChar char="Ø"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1096530" y="3331048"/>
            <a:ext cx="45270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Ωφελούμενες Ομάδες</a:t>
            </a:r>
            <a:endParaRPr lang="el-GR" sz="2400" b="1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4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👩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Γυναίκες Θύματα Βίας</a:t>
            </a:r>
            <a:b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👥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Ευάλωτες Ομάδες:</a:t>
            </a:r>
            <a:b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    Μετανάστριες</a:t>
            </a:r>
            <a:b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     Άτομα με Αναπηρία (</a:t>
            </a:r>
            <a:r>
              <a:rPr lang="el-GR" sz="24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ΑμεΑ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     ΛΟΑΤΚΙ+ άτομα</a:t>
            </a:r>
            <a:endParaRPr lang="el-GR" sz="24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632086" y="1820907"/>
            <a:ext cx="109278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Συμβουλευτικά Κέντρα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είναι δομές που προσφέρουν </a:t>
            </a: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δωρεάν υποστήριξη σε γυναίκες θύματα </a:t>
            </a:r>
            <a:r>
              <a:rPr lang="el-GR" sz="2400" b="1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έμφυλης</a:t>
            </a: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ή ενδοοικογενειακής βίας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με στόχο την </a:t>
            </a: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προστασία και ενδυνάμωσή τους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μέσω ψυχοκοινωνικής, νομικής και επαγγελματικής συμβουλευτικής.</a:t>
            </a:r>
            <a:endParaRPr lang="el-GR" sz="24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764497" y="1378347"/>
            <a:ext cx="1843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Ορισμός</a:t>
            </a:r>
            <a:r>
              <a:rPr lang="el-GR" u="sng" dirty="0" smtClean="0"/>
              <a:t>:</a:t>
            </a:r>
            <a:endParaRPr lang="el-GR" u="sng" dirty="0"/>
          </a:p>
        </p:txBody>
      </p:sp>
      <p:sp>
        <p:nvSpPr>
          <p:cNvPr id="12" name="11 - Ορθογώνιο"/>
          <p:cNvSpPr/>
          <p:nvPr/>
        </p:nvSpPr>
        <p:spPr>
          <a:xfrm>
            <a:off x="6096000" y="3331048"/>
            <a:ext cx="6096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ctr">
              <a:buFont typeface="+mj-lt"/>
              <a:buAutoNum type="romanUcPeriod" startAt="2"/>
            </a:pP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Αριθμός Κέντρων: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</a:t>
            </a:r>
            <a:b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📍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Λαμία | </a:t>
            </a:r>
            <a:r>
              <a:rPr lang="el-GR" sz="24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📍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Θήβα | </a:t>
            </a:r>
            <a:r>
              <a:rPr lang="el-GR" sz="24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📍</a:t>
            </a:r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Χαλκίδα</a:t>
            </a:r>
            <a:endParaRPr lang="el-GR" sz="24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6096000" y="453105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ctr">
              <a:buFont typeface="+mj-lt"/>
              <a:buAutoNum type="romanUcPeriod" startAt="3"/>
            </a:pPr>
            <a:r>
              <a:rPr lang="el-GR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Έτος Ίδρυσης &amp; Λειτουργίας:</a:t>
            </a:r>
            <a:endParaRPr lang="el-GR" sz="24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Λαμία: 2012</a:t>
            </a:r>
            <a:endParaRPr lang="el-GR" sz="24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Θήβα: 2013</a:t>
            </a:r>
            <a:endParaRPr lang="el-GR" sz="2400" dirty="0" smtClean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400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Χαλκίδα: 2013</a:t>
            </a:r>
            <a:endParaRPr lang="el-GR" sz="24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17 - Ορθογώνιο"/>
          <p:cNvSpPr/>
          <p:nvPr/>
        </p:nvSpPr>
        <p:spPr>
          <a:xfrm>
            <a:off x="1620129" y="0"/>
            <a:ext cx="8951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 «ΓΕΦΥΡΑ»</a:t>
            </a:r>
            <a:endParaRPr lang="el-GR" sz="1400" dirty="0" smtClean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18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6998" y="0"/>
            <a:ext cx="1545002" cy="6595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eminine Neutrals">
      <a:dk1>
        <a:srgbClr val="000000"/>
      </a:dk1>
      <a:lt1>
        <a:srgbClr val="FFFFFF"/>
      </a:lt1>
      <a:dk2>
        <a:srgbClr val="000000"/>
      </a:dk2>
      <a:lt2>
        <a:srgbClr val="E6E6E6"/>
      </a:lt2>
      <a:accent1>
        <a:srgbClr val="FCDCD1"/>
      </a:accent1>
      <a:accent2>
        <a:srgbClr val="FFB6A3"/>
      </a:accent2>
      <a:accent3>
        <a:srgbClr val="C16550"/>
      </a:accent3>
      <a:accent4>
        <a:srgbClr val="FEF7F4"/>
      </a:accent4>
      <a:accent5>
        <a:srgbClr val="8A443A"/>
      </a:accent5>
      <a:accent6>
        <a:srgbClr val="EEDED1"/>
      </a:accent6>
      <a:hlink>
        <a:srgbClr val="E0CCBF"/>
      </a:hlink>
      <a:folHlink>
        <a:srgbClr val="C16E32"/>
      </a:folHlink>
    </a:clrScheme>
    <a:fontScheme name="Custom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58DBD28-BB69-47A5-AEB8-2E43E758FDC7}">
  <ds:schemaRefs/>
</ds:datastoreItem>
</file>

<file path=customXml/itemProps2.xml><?xml version="1.0" encoding="utf-8"?>
<ds:datastoreItem xmlns:ds="http://schemas.openxmlformats.org/officeDocument/2006/customXml" ds:itemID="{4AFEFA28-3A67-4A10-94DF-FA7F124F4921}">
  <ds:schemaRefs/>
</ds:datastoreItem>
</file>

<file path=customXml/itemProps3.xml><?xml version="1.0" encoding="utf-8"?>
<ds:datastoreItem xmlns:ds="http://schemas.openxmlformats.org/officeDocument/2006/customXml" ds:itemID="{3D7F0959-02FB-4460-9AFC-C221B3697F9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7227</Words>
  <Application>WPS Presentation</Application>
  <PresentationFormat>Προσαρμογή</PresentationFormat>
  <Paragraphs>195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Arial</vt:lpstr>
      <vt:lpstr>SimSun</vt:lpstr>
      <vt:lpstr>Wingdings</vt:lpstr>
      <vt:lpstr>Segoe UI</vt:lpstr>
      <vt:lpstr>Century Gothic</vt:lpstr>
      <vt:lpstr>Calibri</vt:lpstr>
      <vt:lpstr>Mistral</vt:lpstr>
      <vt:lpstr>Century</vt:lpstr>
      <vt:lpstr>Microsoft YaHei</vt:lpstr>
      <vt:lpstr>Arial Unicode MS</vt:lpstr>
      <vt:lpstr>Office Theme</vt:lpstr>
      <vt:lpstr>Παρουσίαση Αποτελεσμάτων Έρευνας  στα Συμβουλευτικά Κέντρα και στον Ξενώνα Φιλοξενίας Γυναικών της Περιφέρειας Στερεάς Ελλάδας</vt:lpstr>
      <vt:lpstr>PowerPoint 演示文稿</vt:lpstr>
      <vt:lpstr>PowerPoint 演示文稿</vt:lpstr>
      <vt:lpstr>Εισαγωγή   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Ευχαριστούμε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HP9</cp:lastModifiedBy>
  <cp:revision>3</cp:revision>
  <dcterms:created xsi:type="dcterms:W3CDTF">2021-01-14T22:14:00Z</dcterms:created>
  <dcterms:modified xsi:type="dcterms:W3CDTF">2026-06-22T14:12:49Z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19849C60ABF94256A39AADB86EBA6EE7_12</vt:lpwstr>
  </property>
  <property fmtid="{D5CDD505-2E9C-101B-9397-08002B2CF9AE}" pid="4" name="KSOProductBuildVer">
    <vt:lpwstr>1033-12.1.0.26880</vt:lpwstr>
  </property>
</Properties>
</file>