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1.svg" ContentType="image/svg+xml"/>
  <Override PartName="/ppt/media/image13.svg" ContentType="image/svg+xml"/>
  <Override PartName="/ppt/media/image19.svg" ContentType="image/svg+xml"/>
  <Override PartName="/ppt/media/image2.svg" ContentType="image/svg+xml"/>
  <Override PartName="/ppt/media/image22.svg" ContentType="image/svg+xml"/>
  <Override PartName="/ppt/media/image26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0" r:id="rId8"/>
    <p:sldId id="261" r:id="rId9"/>
    <p:sldId id="262" r:id="rId10"/>
    <p:sldId id="263" r:id="rId11"/>
    <p:sldId id="265" r:id="rId12"/>
  </p:sldIdLst>
  <p:sldSz cx="18288000" cy="10287000"/>
  <p:notesSz cx="7103745" cy="1023429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odoni MT Black" panose="02070A03080606020203" pitchFamily="18" charset="0"/>
      <p:bold r:id="rId20"/>
    </p:embeddedFont>
    <p:embeddedFont>
      <p:font typeface="Mistral" panose="03090702030407020403" pitchFamily="66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03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49714D2-DBD1-4329-8190-5110D21AE3C9}" type="datetimeFigureOut">
              <a:rPr lang="el-GR" smtClean="0"/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3C05582-00F6-4DA3-88F0-F2F8DE20916E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5582-00F6-4DA3-88F0-F2F8DE20916E}" type="slidenum">
              <a:rPr lang="el-GR" smtClean="0"/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5582-00F6-4DA3-88F0-F2F8DE20916E}" type="slidenum">
              <a:rPr lang="el-GR" smtClean="0"/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tiff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5.png"/><Relationship Id="rId7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.tiff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5.png"/><Relationship Id="rId7" Type="http://schemas.openxmlformats.org/officeDocument/2006/relationships/image" Target="../media/image17.jpeg"/><Relationship Id="rId6" Type="http://schemas.openxmlformats.org/officeDocument/2006/relationships/image" Target="../media/image4.svg"/><Relationship Id="rId5" Type="http://schemas.openxmlformats.org/officeDocument/2006/relationships/image" Target="../media/image16.png"/><Relationship Id="rId4" Type="http://schemas.openxmlformats.org/officeDocument/2006/relationships/image" Target="../media/image11.svg"/><Relationship Id="rId3" Type="http://schemas.openxmlformats.org/officeDocument/2006/relationships/image" Target="../media/image15.png"/><Relationship Id="rId2" Type="http://schemas.openxmlformats.org/officeDocument/2006/relationships/image" Target="../media/image2.sv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.tiff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tiff"/><Relationship Id="rId8" Type="http://schemas.openxmlformats.org/officeDocument/2006/relationships/image" Target="../media/image7.png"/><Relationship Id="rId7" Type="http://schemas.openxmlformats.org/officeDocument/2006/relationships/image" Target="../media/image5.png"/><Relationship Id="rId6" Type="http://schemas.openxmlformats.org/officeDocument/2006/relationships/image" Target="../media/image4.svg"/><Relationship Id="rId5" Type="http://schemas.openxmlformats.org/officeDocument/2006/relationships/image" Target="../media/image16.png"/><Relationship Id="rId4" Type="http://schemas.openxmlformats.org/officeDocument/2006/relationships/image" Target="../media/image11.svg"/><Relationship Id="rId3" Type="http://schemas.openxmlformats.org/officeDocument/2006/relationships/image" Target="../media/image15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svg"/><Relationship Id="rId7" Type="http://schemas.openxmlformats.org/officeDocument/2006/relationships/image" Target="../media/image18.png"/><Relationship Id="rId6" Type="http://schemas.openxmlformats.org/officeDocument/2006/relationships/image" Target="../media/image4.svg"/><Relationship Id="rId5" Type="http://schemas.openxmlformats.org/officeDocument/2006/relationships/image" Target="../media/image16.png"/><Relationship Id="rId4" Type="http://schemas.openxmlformats.org/officeDocument/2006/relationships/image" Target="../media/image11.svg"/><Relationship Id="rId3" Type="http://schemas.openxmlformats.org/officeDocument/2006/relationships/image" Target="../media/image15.png"/><Relationship Id="rId2" Type="http://schemas.openxmlformats.org/officeDocument/2006/relationships/image" Target="../media/image2.sv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8.tiff"/><Relationship Id="rId11" Type="http://schemas.openxmlformats.org/officeDocument/2006/relationships/image" Target="../media/image7.png"/><Relationship Id="rId10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svg"/><Relationship Id="rId7" Type="http://schemas.openxmlformats.org/officeDocument/2006/relationships/image" Target="../media/image21.png"/><Relationship Id="rId6" Type="http://schemas.openxmlformats.org/officeDocument/2006/relationships/image" Target="../media/image4.svg"/><Relationship Id="rId5" Type="http://schemas.openxmlformats.org/officeDocument/2006/relationships/image" Target="../media/image16.png"/><Relationship Id="rId4" Type="http://schemas.openxmlformats.org/officeDocument/2006/relationships/image" Target="../media/image11.svg"/><Relationship Id="rId3" Type="http://schemas.openxmlformats.org/officeDocument/2006/relationships/image" Target="../media/image15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8.tiff"/><Relationship Id="rId11" Type="http://schemas.openxmlformats.org/officeDocument/2006/relationships/image" Target="../media/image7.png"/><Relationship Id="rId10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tiff"/><Relationship Id="rId7" Type="http://schemas.openxmlformats.org/officeDocument/2006/relationships/image" Target="../media/image7.png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11.svg"/><Relationship Id="rId3" Type="http://schemas.openxmlformats.org/officeDocument/2006/relationships/image" Target="../media/image15.png"/><Relationship Id="rId2" Type="http://schemas.openxmlformats.org/officeDocument/2006/relationships/image" Target="../media/image2.sv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svg"/><Relationship Id="rId7" Type="http://schemas.openxmlformats.org/officeDocument/2006/relationships/image" Target="../media/image16.png"/><Relationship Id="rId6" Type="http://schemas.openxmlformats.org/officeDocument/2006/relationships/image" Target="../media/image11.svg"/><Relationship Id="rId5" Type="http://schemas.openxmlformats.org/officeDocument/2006/relationships/image" Target="../media/image15.png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8.tiff"/><Relationship Id="rId10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8.jpeg"/><Relationship Id="rId7" Type="http://schemas.openxmlformats.org/officeDocument/2006/relationships/image" Target="../media/image27.png"/><Relationship Id="rId6" Type="http://schemas.openxmlformats.org/officeDocument/2006/relationships/image" Target="../media/image11.svg"/><Relationship Id="rId5" Type="http://schemas.openxmlformats.org/officeDocument/2006/relationships/image" Target="../media/image15.png"/><Relationship Id="rId4" Type="http://schemas.openxmlformats.org/officeDocument/2006/relationships/image" Target="../media/image4.svg"/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8.tiff"/><Relationship Id="rId10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29479" cy="10287000"/>
          </a:xfrm>
          <a:custGeom>
            <a:avLst/>
            <a:gdLst/>
            <a:ahLst/>
            <a:cxnLst/>
            <a:rect l="l" t="t" r="r" b="b"/>
            <a:pathLst>
              <a:path w="18429479" h="10287000">
                <a:moveTo>
                  <a:pt x="0" y="0"/>
                </a:moveTo>
                <a:lnTo>
                  <a:pt x="18429478" y="0"/>
                </a:lnTo>
                <a:lnTo>
                  <a:pt x="184294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214514" y="1857352"/>
            <a:ext cx="13578597" cy="6513431"/>
            <a:chOff x="0" y="0"/>
            <a:chExt cx="3576256" cy="1715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76256" cy="1715472"/>
            </a:xfrm>
            <a:custGeom>
              <a:avLst/>
              <a:gdLst/>
              <a:ahLst/>
              <a:cxnLst/>
              <a:rect l="l" t="t" r="r" b="b"/>
              <a:pathLst>
                <a:path w="3576256" h="1715472">
                  <a:moveTo>
                    <a:pt x="29078" y="0"/>
                  </a:moveTo>
                  <a:lnTo>
                    <a:pt x="3547178" y="0"/>
                  </a:lnTo>
                  <a:cubicBezTo>
                    <a:pt x="3563238" y="0"/>
                    <a:pt x="3576256" y="13019"/>
                    <a:pt x="3576256" y="29078"/>
                  </a:cubicBezTo>
                  <a:lnTo>
                    <a:pt x="3576256" y="1686394"/>
                  </a:lnTo>
                  <a:cubicBezTo>
                    <a:pt x="3576256" y="1702453"/>
                    <a:pt x="3563238" y="1715472"/>
                    <a:pt x="3547178" y="1715472"/>
                  </a:cubicBezTo>
                  <a:lnTo>
                    <a:pt x="29078" y="1715472"/>
                  </a:lnTo>
                  <a:cubicBezTo>
                    <a:pt x="13019" y="1715472"/>
                    <a:pt x="0" y="1702453"/>
                    <a:pt x="0" y="1686394"/>
                  </a:cubicBezTo>
                  <a:lnTo>
                    <a:pt x="0" y="29078"/>
                  </a:lnTo>
                  <a:cubicBezTo>
                    <a:pt x="0" y="13019"/>
                    <a:pt x="13019" y="0"/>
                    <a:pt x="29078" y="0"/>
                  </a:cubicBezTo>
                  <a:close/>
                </a:path>
              </a:pathLst>
            </a:custGeom>
            <a:solidFill>
              <a:srgbClr val="9CB28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576256" cy="1763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 rot="-1812952">
            <a:off x="-328954" y="160107"/>
            <a:ext cx="4938151" cy="1641935"/>
          </a:xfrm>
          <a:custGeom>
            <a:avLst/>
            <a:gdLst/>
            <a:ahLst/>
            <a:cxnLst/>
            <a:rect l="l" t="t" r="r" b="b"/>
            <a:pathLst>
              <a:path w="4938151" h="1641935">
                <a:moveTo>
                  <a:pt x="0" y="0"/>
                </a:moveTo>
                <a:lnTo>
                  <a:pt x="4938151" y="0"/>
                </a:lnTo>
                <a:lnTo>
                  <a:pt x="4938151" y="1641936"/>
                </a:lnTo>
                <a:lnTo>
                  <a:pt x="0" y="16419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2" name="11 - Εικόνα"/>
          <p:cNvPicPr/>
          <p:nvPr/>
        </p:nvPicPr>
        <p:blipFill>
          <a:blip r:embed="rId5" cstate="print">
            <a:lum bright="-44000"/>
          </a:blip>
          <a:stretch>
            <a:fillRect/>
          </a:stretch>
        </p:blipFill>
        <p:spPr>
          <a:xfrm>
            <a:off x="214314" y="9144028"/>
            <a:ext cx="2714580" cy="814815"/>
          </a:xfrm>
          <a:prstGeom prst="rect">
            <a:avLst/>
          </a:prstGeom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42577" y="462787"/>
            <a:ext cx="635798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ΠΕΡΙΦΕΡΕΙΑΚΟ ΠΑΡΑΤΗΡΗΤΗΡΙΟ ΚΟΙΝΩΝΙΚΗΣ ΕΝΤΑΞΗΣ ΠΣΤΕ – ΔΟΜΗ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ΓΕΦΥΡΑ»</a:t>
            </a:r>
            <a:endParaRPr kumimoji="0" lang="el-GR" sz="2400" b="0" u="none" strike="noStrike" cap="none" normalizeH="0" baseline="0" dirty="0" smtClean="0">
              <a:ln>
                <a:noFill/>
              </a:ln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428960" y="3214674"/>
            <a:ext cx="11430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Παρουσίαση  Αποτελεσμάτων Έρευνας </a:t>
            </a:r>
            <a:br>
              <a:rPr lang="en-US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 Κέντρο Ημερήσιας </a:t>
            </a:r>
            <a:br>
              <a:rPr lang="el-G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Φροντίδας  Ηλικιωμένων  της Περιφέρειας Στερεάς Ελλάδας</a:t>
            </a:r>
            <a:endParaRPr lang="el-GR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18 - Εικόνα" descr="αρχείο λήψη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28" y="6143632"/>
            <a:ext cx="3786214" cy="1962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19 - Εικόνα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5" y="8768134"/>
            <a:ext cx="5357850" cy="151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11 - Εικόνα" descr="GEFYRA (1).t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44792" y="8762077"/>
            <a:ext cx="2907675" cy="13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739" y="0"/>
            <a:ext cx="18429479" cy="10287000"/>
          </a:xfrm>
          <a:custGeom>
            <a:avLst/>
            <a:gdLst/>
            <a:ahLst/>
            <a:cxnLst/>
            <a:rect l="l" t="t" r="r" b="b"/>
            <a:pathLst>
              <a:path w="18429479" h="10287000">
                <a:moveTo>
                  <a:pt x="0" y="0"/>
                </a:moveTo>
                <a:lnTo>
                  <a:pt x="18429478" y="0"/>
                </a:lnTo>
                <a:lnTo>
                  <a:pt x="184294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85820" y="1643038"/>
            <a:ext cx="15644922" cy="6764479"/>
            <a:chOff x="0" y="0"/>
            <a:chExt cx="3438789" cy="17216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38789" cy="1721628"/>
            </a:xfrm>
            <a:custGeom>
              <a:avLst/>
              <a:gdLst/>
              <a:ahLst/>
              <a:cxnLst/>
              <a:rect l="l" t="t" r="r" b="b"/>
              <a:pathLst>
                <a:path w="3438789" h="1721628">
                  <a:moveTo>
                    <a:pt x="29223" y="0"/>
                  </a:moveTo>
                  <a:lnTo>
                    <a:pt x="3409566" y="0"/>
                  </a:lnTo>
                  <a:cubicBezTo>
                    <a:pt x="3425705" y="0"/>
                    <a:pt x="3438789" y="13083"/>
                    <a:pt x="3438789" y="29223"/>
                  </a:cubicBezTo>
                  <a:lnTo>
                    <a:pt x="3438789" y="1692405"/>
                  </a:lnTo>
                  <a:cubicBezTo>
                    <a:pt x="3438789" y="1700155"/>
                    <a:pt x="3435710" y="1707588"/>
                    <a:pt x="3430229" y="1713068"/>
                  </a:cubicBezTo>
                  <a:cubicBezTo>
                    <a:pt x="3424749" y="1718549"/>
                    <a:pt x="3417316" y="1721628"/>
                    <a:pt x="3409566" y="1721628"/>
                  </a:cubicBezTo>
                  <a:lnTo>
                    <a:pt x="29223" y="1721628"/>
                  </a:lnTo>
                  <a:cubicBezTo>
                    <a:pt x="21472" y="1721628"/>
                    <a:pt x="14039" y="1718549"/>
                    <a:pt x="8559" y="1713068"/>
                  </a:cubicBezTo>
                  <a:cubicBezTo>
                    <a:pt x="3079" y="1707588"/>
                    <a:pt x="0" y="1700155"/>
                    <a:pt x="0" y="1692405"/>
                  </a:cubicBezTo>
                  <a:lnTo>
                    <a:pt x="0" y="29223"/>
                  </a:lnTo>
                  <a:cubicBezTo>
                    <a:pt x="0" y="21472"/>
                    <a:pt x="3079" y="14039"/>
                    <a:pt x="8559" y="8559"/>
                  </a:cubicBezTo>
                  <a:cubicBezTo>
                    <a:pt x="14039" y="3079"/>
                    <a:pt x="21472" y="0"/>
                    <a:pt x="29223" y="0"/>
                  </a:cubicBezTo>
                  <a:close/>
                </a:path>
              </a:pathLst>
            </a:custGeom>
            <a:solidFill>
              <a:srgbClr val="9CB286"/>
            </a:solidFill>
            <a:ln w="19050" cap="rnd">
              <a:solidFill>
                <a:srgbClr val="FBF4E4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438789" cy="1769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8" name="Freeform 18"/>
          <p:cNvSpPr/>
          <p:nvPr/>
        </p:nvSpPr>
        <p:spPr>
          <a:xfrm>
            <a:off x="421606" y="6930130"/>
            <a:ext cx="1578336" cy="3538629"/>
          </a:xfrm>
          <a:custGeom>
            <a:avLst/>
            <a:gdLst/>
            <a:ahLst/>
            <a:cxnLst/>
            <a:rect l="l" t="t" r="r" b="b"/>
            <a:pathLst>
              <a:path w="1578336" h="3538629">
                <a:moveTo>
                  <a:pt x="0" y="0"/>
                </a:moveTo>
                <a:lnTo>
                  <a:pt x="1578336" y="0"/>
                </a:lnTo>
                <a:lnTo>
                  <a:pt x="1578336" y="3538628"/>
                </a:lnTo>
                <a:lnTo>
                  <a:pt x="0" y="35386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36 - Ομάδα"/>
          <p:cNvGrpSpPr/>
          <p:nvPr/>
        </p:nvGrpSpPr>
        <p:grpSpPr>
          <a:xfrm>
            <a:off x="1785886" y="2357418"/>
            <a:ext cx="15216294" cy="5781326"/>
            <a:chOff x="1785886" y="2357418"/>
            <a:chExt cx="15216294" cy="5781326"/>
          </a:xfrm>
        </p:grpSpPr>
        <p:sp>
          <p:nvSpPr>
            <p:cNvPr id="7" name="Freeform 7"/>
            <p:cNvSpPr/>
            <p:nvPr/>
          </p:nvSpPr>
          <p:spPr>
            <a:xfrm rot="1125405">
              <a:off x="6548455" y="2637678"/>
              <a:ext cx="633066" cy="1349558"/>
            </a:xfrm>
            <a:custGeom>
              <a:avLst/>
              <a:gdLst/>
              <a:ahLst/>
              <a:cxnLst/>
              <a:rect l="l" t="t" r="r" b="b"/>
              <a:pathLst>
                <a:path w="633066" h="1349558">
                  <a:moveTo>
                    <a:pt x="0" y="0"/>
                  </a:moveTo>
                  <a:lnTo>
                    <a:pt x="633065" y="0"/>
                  </a:lnTo>
                  <a:lnTo>
                    <a:pt x="633065" y="1349558"/>
                  </a:lnTo>
                  <a:lnTo>
                    <a:pt x="0" y="134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125405">
              <a:off x="6548455" y="4352190"/>
              <a:ext cx="633066" cy="1349558"/>
            </a:xfrm>
            <a:custGeom>
              <a:avLst/>
              <a:gdLst/>
              <a:ahLst/>
              <a:cxnLst/>
              <a:rect l="l" t="t" r="r" b="b"/>
              <a:pathLst>
                <a:path w="633066" h="1349558">
                  <a:moveTo>
                    <a:pt x="0" y="0"/>
                  </a:moveTo>
                  <a:lnTo>
                    <a:pt x="633065" y="0"/>
                  </a:lnTo>
                  <a:lnTo>
                    <a:pt x="633065" y="1349558"/>
                  </a:lnTo>
                  <a:lnTo>
                    <a:pt x="0" y="134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1125405">
              <a:off x="6548455" y="5923826"/>
              <a:ext cx="633066" cy="1349558"/>
            </a:xfrm>
            <a:custGeom>
              <a:avLst/>
              <a:gdLst/>
              <a:ahLst/>
              <a:cxnLst/>
              <a:rect l="l" t="t" r="r" b="b"/>
              <a:pathLst>
                <a:path w="633066" h="1349558">
                  <a:moveTo>
                    <a:pt x="0" y="0"/>
                  </a:moveTo>
                  <a:lnTo>
                    <a:pt x="633065" y="0"/>
                  </a:lnTo>
                  <a:lnTo>
                    <a:pt x="633065" y="1349558"/>
                  </a:lnTo>
                  <a:lnTo>
                    <a:pt x="0" y="134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7734290" y="2630450"/>
              <a:ext cx="9267890" cy="24237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l-GR" sz="4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Περιφερειακό Παρατηρητήριο Κοινωνικής Ένταξης – Δομή «ΓΕΦΥΡΑ»</a:t>
              </a:r>
              <a:endPara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ts val="6300"/>
                </a:lnSpc>
              </a:pPr>
              <a:r>
                <a:rPr lang="el-GR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ski"/>
                  <a:ea typeface="Biski"/>
                  <a:cs typeface="Biski"/>
                  <a:sym typeface="Biski"/>
                </a:rPr>
                <a:t> 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  <a:ea typeface="Biski"/>
                <a:cs typeface="Biski"/>
                <a:sym typeface="Bisk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746814" y="5715004"/>
              <a:ext cx="7755168" cy="24237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l-GR" sz="4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Επιχειρησιακό Πρόγραμμα «Στερεά Ελλάδα 2021-2027»</a:t>
              </a:r>
              <a:endParaRPr lang="el-GR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ts val="6300"/>
                </a:lnSpc>
              </a:pPr>
              <a:endPara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Black" panose="02070A03080606020203" pitchFamily="18" charset="0"/>
                <a:ea typeface="Biski"/>
                <a:cs typeface="Biski"/>
                <a:sym typeface="Biski"/>
              </a:endParaRPr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7643802" y="4643434"/>
              <a:ext cx="53560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4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ΙΟΥΝΙΟΣ  - ΙΟΥΛΙΟΣ 2025</a:t>
              </a:r>
              <a:endPara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85886" y="2357418"/>
              <a:ext cx="3786214" cy="5715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1930082" y="214278"/>
            <a:ext cx="635798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ΠΕΡΙΦΕΡΕΙΑΚΟ ΠΑΡΑΤΗΡΗΤΗΡΙΟ ΚΟΙΝΩΝΙΚΗΣ ΕΝΤΑΞΗΣ ΠΣΤΕ – ΔΟΜΗ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ΓΕΦΥΡΑ»</a:t>
            </a:r>
            <a:endParaRPr kumimoji="0" lang="el-GR" sz="2400" b="0" u="none" strike="noStrike" cap="none" normalizeH="0" baseline="0" dirty="0" smtClean="0">
              <a:ln>
                <a:noFill/>
              </a:ln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33 - Εικόνα"/>
          <p:cNvPicPr/>
          <p:nvPr/>
        </p:nvPicPr>
        <p:blipFill>
          <a:blip r:embed="rId8" cstate="print">
            <a:lum bright="-44000"/>
          </a:blip>
          <a:stretch>
            <a:fillRect/>
          </a:stretch>
        </p:blipFill>
        <p:spPr>
          <a:xfrm>
            <a:off x="214314" y="9144028"/>
            <a:ext cx="2714580" cy="814815"/>
          </a:xfrm>
          <a:prstGeom prst="rect">
            <a:avLst/>
          </a:prstGeom>
        </p:spPr>
      </p:pic>
      <p:pic>
        <p:nvPicPr>
          <p:cNvPr id="35" name="34 - Εικόνα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5" y="8768134"/>
            <a:ext cx="5357850" cy="151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11 - Εικόνα" descr="GEFYRA (1).t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144792" y="8762077"/>
            <a:ext cx="2907675" cy="13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739" y="0"/>
            <a:ext cx="18429479" cy="10287000"/>
          </a:xfrm>
          <a:custGeom>
            <a:avLst/>
            <a:gdLst/>
            <a:ahLst/>
            <a:cxnLst/>
            <a:rect l="l" t="t" r="r" b="b"/>
            <a:pathLst>
              <a:path w="18429479" h="10287000">
                <a:moveTo>
                  <a:pt x="0" y="0"/>
                </a:moveTo>
                <a:lnTo>
                  <a:pt x="18429478" y="0"/>
                </a:lnTo>
                <a:lnTo>
                  <a:pt x="184294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0"/>
            <a:ext cx="10830824" cy="1360728"/>
            <a:chOff x="0" y="0"/>
            <a:chExt cx="2852563" cy="3583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52563" cy="358381"/>
            </a:xfrm>
            <a:custGeom>
              <a:avLst/>
              <a:gdLst/>
              <a:ahLst/>
              <a:cxnLst/>
              <a:rect l="l" t="t" r="r" b="b"/>
              <a:pathLst>
                <a:path w="2852563" h="358381">
                  <a:moveTo>
                    <a:pt x="36455" y="0"/>
                  </a:moveTo>
                  <a:lnTo>
                    <a:pt x="2816108" y="0"/>
                  </a:lnTo>
                  <a:cubicBezTo>
                    <a:pt x="2836241" y="0"/>
                    <a:pt x="2852563" y="16321"/>
                    <a:pt x="2852563" y="36455"/>
                  </a:cubicBezTo>
                  <a:lnTo>
                    <a:pt x="2852563" y="321926"/>
                  </a:lnTo>
                  <a:cubicBezTo>
                    <a:pt x="2852563" y="331594"/>
                    <a:pt x="2848722" y="340867"/>
                    <a:pt x="2841885" y="347704"/>
                  </a:cubicBezTo>
                  <a:cubicBezTo>
                    <a:pt x="2835049" y="354540"/>
                    <a:pt x="2825776" y="358381"/>
                    <a:pt x="2816108" y="358381"/>
                  </a:cubicBezTo>
                  <a:lnTo>
                    <a:pt x="36455" y="358381"/>
                  </a:lnTo>
                  <a:cubicBezTo>
                    <a:pt x="26787" y="358381"/>
                    <a:pt x="17514" y="354540"/>
                    <a:pt x="10677" y="347704"/>
                  </a:cubicBezTo>
                  <a:cubicBezTo>
                    <a:pt x="3841" y="340867"/>
                    <a:pt x="0" y="331594"/>
                    <a:pt x="0" y="321926"/>
                  </a:cubicBezTo>
                  <a:lnTo>
                    <a:pt x="0" y="36455"/>
                  </a:lnTo>
                  <a:cubicBezTo>
                    <a:pt x="0" y="26787"/>
                    <a:pt x="3841" y="17514"/>
                    <a:pt x="10677" y="10677"/>
                  </a:cubicBezTo>
                  <a:cubicBezTo>
                    <a:pt x="17514" y="3841"/>
                    <a:pt x="26787" y="0"/>
                    <a:pt x="36455" y="0"/>
                  </a:cubicBezTo>
                  <a:close/>
                </a:path>
              </a:pathLst>
            </a:custGeom>
            <a:solidFill>
              <a:srgbClr val="9CB28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852563" cy="406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421606" y="6930130"/>
            <a:ext cx="1578336" cy="3538629"/>
          </a:xfrm>
          <a:custGeom>
            <a:avLst/>
            <a:gdLst/>
            <a:ahLst/>
            <a:cxnLst/>
            <a:rect l="l" t="t" r="r" b="b"/>
            <a:pathLst>
              <a:path w="1578336" h="3538629">
                <a:moveTo>
                  <a:pt x="0" y="0"/>
                </a:moveTo>
                <a:lnTo>
                  <a:pt x="1578336" y="0"/>
                </a:lnTo>
                <a:lnTo>
                  <a:pt x="1578336" y="3538628"/>
                </a:lnTo>
                <a:lnTo>
                  <a:pt x="0" y="35386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101586" flipH="1">
            <a:off x="13770789" y="175947"/>
            <a:ext cx="5129342" cy="1705506"/>
          </a:xfrm>
          <a:custGeom>
            <a:avLst/>
            <a:gdLst/>
            <a:ahLst/>
            <a:cxnLst/>
            <a:rect l="l" t="t" r="r" b="b"/>
            <a:pathLst>
              <a:path w="5129342" h="1705506">
                <a:moveTo>
                  <a:pt x="5129342" y="0"/>
                </a:moveTo>
                <a:lnTo>
                  <a:pt x="0" y="0"/>
                </a:lnTo>
                <a:lnTo>
                  <a:pt x="0" y="1705506"/>
                </a:lnTo>
                <a:lnTo>
                  <a:pt x="5129342" y="1705506"/>
                </a:lnTo>
                <a:lnTo>
                  <a:pt x="5129342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15 - Ορθογώνιο"/>
          <p:cNvSpPr/>
          <p:nvPr/>
        </p:nvSpPr>
        <p:spPr>
          <a:xfrm>
            <a:off x="500002" y="0"/>
            <a:ext cx="11930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i="1" dirty="0" smtClean="0"/>
              <a:t>Γήρανση του Πληθυσμού και Κοινωνικές         </a:t>
            </a:r>
            <a:endParaRPr lang="el-GR" sz="4000" b="1" i="1" dirty="0" smtClean="0"/>
          </a:p>
          <a:p>
            <a:r>
              <a:rPr lang="el-GR" sz="4000" b="1" i="1" dirty="0" smtClean="0"/>
              <a:t>                        Προκλήσεις</a:t>
            </a:r>
            <a:endParaRPr lang="el-GR" sz="4000" i="1" dirty="0"/>
          </a:p>
        </p:txBody>
      </p:sp>
      <p:grpSp>
        <p:nvGrpSpPr>
          <p:cNvPr id="29" name="28 - Ομάδα"/>
          <p:cNvGrpSpPr/>
          <p:nvPr/>
        </p:nvGrpSpPr>
        <p:grpSpPr>
          <a:xfrm>
            <a:off x="2253119" y="1928790"/>
            <a:ext cx="13963243" cy="6715173"/>
            <a:chOff x="2253119" y="1928790"/>
            <a:chExt cx="13963243" cy="6715173"/>
          </a:xfrm>
        </p:grpSpPr>
        <p:grpSp>
          <p:nvGrpSpPr>
            <p:cNvPr id="28" name="27 - Ομάδα"/>
            <p:cNvGrpSpPr/>
            <p:nvPr/>
          </p:nvGrpSpPr>
          <p:grpSpPr>
            <a:xfrm>
              <a:off x="2253119" y="1928790"/>
              <a:ext cx="13963243" cy="6715173"/>
              <a:chOff x="2428828" y="2214542"/>
              <a:chExt cx="13963243" cy="6715173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2428828" y="2214542"/>
                <a:ext cx="13963243" cy="6715173"/>
                <a:chOff x="0" y="0"/>
                <a:chExt cx="3677562" cy="1895772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3677562" cy="1895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562" h="1895772">
                      <a:moveTo>
                        <a:pt x="28277" y="0"/>
                      </a:moveTo>
                      <a:lnTo>
                        <a:pt x="3649285" y="0"/>
                      </a:lnTo>
                      <a:cubicBezTo>
                        <a:pt x="3664902" y="0"/>
                        <a:pt x="3677562" y="12660"/>
                        <a:pt x="3677562" y="28277"/>
                      </a:cubicBezTo>
                      <a:lnTo>
                        <a:pt x="3677562" y="1867495"/>
                      </a:lnTo>
                      <a:cubicBezTo>
                        <a:pt x="3677562" y="1883112"/>
                        <a:pt x="3664902" y="1895772"/>
                        <a:pt x="3649285" y="1895772"/>
                      </a:cubicBezTo>
                      <a:lnTo>
                        <a:pt x="28277" y="1895772"/>
                      </a:lnTo>
                      <a:cubicBezTo>
                        <a:pt x="20777" y="1895772"/>
                        <a:pt x="13585" y="1892793"/>
                        <a:pt x="8282" y="1887490"/>
                      </a:cubicBezTo>
                      <a:cubicBezTo>
                        <a:pt x="2979" y="1882187"/>
                        <a:pt x="0" y="1874994"/>
                        <a:pt x="0" y="1867495"/>
                      </a:cubicBezTo>
                      <a:lnTo>
                        <a:pt x="0" y="28277"/>
                      </a:lnTo>
                      <a:cubicBezTo>
                        <a:pt x="0" y="20777"/>
                        <a:pt x="2979" y="13585"/>
                        <a:pt x="8282" y="8282"/>
                      </a:cubicBezTo>
                      <a:cubicBezTo>
                        <a:pt x="13585" y="2979"/>
                        <a:pt x="20777" y="0"/>
                        <a:pt x="28277" y="0"/>
                      </a:cubicBezTo>
                      <a:close/>
                    </a:path>
                  </a:pathLst>
                </a:custGeom>
                <a:solidFill>
                  <a:srgbClr val="9CB286"/>
                </a:solidFill>
              </p:spPr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0" y="-47625"/>
                  <a:ext cx="3677562" cy="194339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</a:pPr>
                </a:p>
              </p:txBody>
            </p:sp>
          </p:grpSp>
          <p:sp>
            <p:nvSpPr>
              <p:cNvPr id="22" name="21 - Ορθογώνιο"/>
              <p:cNvSpPr/>
              <p:nvPr/>
            </p:nvSpPr>
            <p:spPr>
              <a:xfrm>
                <a:off x="2786018" y="3071798"/>
                <a:ext cx="13430344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36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Η γήρανση του πληθυσμού είναι η αύξηση του ποσοστού των ατόμων άνω των 65 ετών στον συνολικό πληθυσμό. Οφείλεται στη μείωση της γεννητικότητας, την άνοδο του προσδόκιμου ζωής και τις βελτιώσεις στην υγειονομική περίθαλψη.</a:t>
                </a:r>
                <a:endParaRPr lang="el-GR" sz="3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l-GR" sz="3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l-GR" sz="36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l-GR" sz="36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Στην Ελλάδα, έως το 2050, εκτιμάται ότι 1 στους 3 πολίτες θα είναι άνω των 65 ετών (ΕΛΣΤΑΤ, EUROSTAT), δημιουργώντας σημαντικές κοινωνικές και υγειονομικές προκλήσεις</a:t>
                </a:r>
                <a:r>
                  <a:rPr lang="el-GR" sz="3600" dirty="0" smtClean="0"/>
                  <a:t>.</a:t>
                </a:r>
                <a:endParaRPr lang="el-GR" sz="3600" dirty="0"/>
              </a:p>
            </p:txBody>
          </p:sp>
        </p:grpSp>
        <p:pic>
          <p:nvPicPr>
            <p:cNvPr id="23" name="22 - Εικόνα" descr="ΦΩΤΟ-Χ-1024x683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58578" y="4571996"/>
              <a:ext cx="3857652" cy="15716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1930082" y="214278"/>
            <a:ext cx="635798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ΠΕΡΙΦΕΡΕΙΑΚΟ ΠΑΡΑΤΗΡΗΤΗΡΙΟ ΚΟΙΝΩΝΙΚΗΣ ΕΝΤΑΞΗΣ ΠΣΤΕ – ΔΟΜΗ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ΓΕΦΥΡΑ»</a:t>
            </a:r>
            <a:endParaRPr kumimoji="0" lang="el-GR" sz="2400" b="0" u="none" strike="noStrike" cap="none" normalizeH="0" baseline="0" dirty="0" smtClean="0">
              <a:ln>
                <a:noFill/>
              </a:ln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24 - Εικόνα"/>
          <p:cNvPicPr/>
          <p:nvPr/>
        </p:nvPicPr>
        <p:blipFill>
          <a:blip r:embed="rId8" cstate="print">
            <a:lum bright="-44000"/>
          </a:blip>
          <a:stretch>
            <a:fillRect/>
          </a:stretch>
        </p:blipFill>
        <p:spPr>
          <a:xfrm>
            <a:off x="214314" y="9144028"/>
            <a:ext cx="2714580" cy="814815"/>
          </a:xfrm>
          <a:prstGeom prst="rect">
            <a:avLst/>
          </a:prstGeom>
        </p:spPr>
      </p:pic>
      <p:pic>
        <p:nvPicPr>
          <p:cNvPr id="26" name="25 - Εικόνα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5" y="8768134"/>
            <a:ext cx="5357850" cy="151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11 - Εικόνα" descr="GEFYRA (1).t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144792" y="8762077"/>
            <a:ext cx="2907675" cy="13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29479" cy="10287000"/>
          </a:xfrm>
          <a:custGeom>
            <a:avLst/>
            <a:gdLst/>
            <a:ahLst/>
            <a:cxnLst/>
            <a:rect l="l" t="t" r="r" b="b"/>
            <a:pathLst>
              <a:path w="18429479" h="10287000">
                <a:moveTo>
                  <a:pt x="0" y="0"/>
                </a:moveTo>
                <a:lnTo>
                  <a:pt x="18429478" y="0"/>
                </a:lnTo>
                <a:lnTo>
                  <a:pt x="184294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0"/>
            <a:ext cx="10830824" cy="1360728"/>
            <a:chOff x="0" y="0"/>
            <a:chExt cx="2852563" cy="3583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2563" cy="358381"/>
            </a:xfrm>
            <a:custGeom>
              <a:avLst/>
              <a:gdLst/>
              <a:ahLst/>
              <a:cxnLst/>
              <a:rect l="l" t="t" r="r" b="b"/>
              <a:pathLst>
                <a:path w="2852563" h="358381">
                  <a:moveTo>
                    <a:pt x="36455" y="0"/>
                  </a:moveTo>
                  <a:lnTo>
                    <a:pt x="2816108" y="0"/>
                  </a:lnTo>
                  <a:cubicBezTo>
                    <a:pt x="2836241" y="0"/>
                    <a:pt x="2852563" y="16321"/>
                    <a:pt x="2852563" y="36455"/>
                  </a:cubicBezTo>
                  <a:lnTo>
                    <a:pt x="2852563" y="321926"/>
                  </a:lnTo>
                  <a:cubicBezTo>
                    <a:pt x="2852563" y="331594"/>
                    <a:pt x="2848722" y="340867"/>
                    <a:pt x="2841885" y="347704"/>
                  </a:cubicBezTo>
                  <a:cubicBezTo>
                    <a:pt x="2835049" y="354540"/>
                    <a:pt x="2825776" y="358381"/>
                    <a:pt x="2816108" y="358381"/>
                  </a:cubicBezTo>
                  <a:lnTo>
                    <a:pt x="36455" y="358381"/>
                  </a:lnTo>
                  <a:cubicBezTo>
                    <a:pt x="26787" y="358381"/>
                    <a:pt x="17514" y="354540"/>
                    <a:pt x="10677" y="347704"/>
                  </a:cubicBezTo>
                  <a:cubicBezTo>
                    <a:pt x="3841" y="340867"/>
                    <a:pt x="0" y="331594"/>
                    <a:pt x="0" y="321926"/>
                  </a:cubicBezTo>
                  <a:lnTo>
                    <a:pt x="0" y="36455"/>
                  </a:lnTo>
                  <a:cubicBezTo>
                    <a:pt x="0" y="26787"/>
                    <a:pt x="3841" y="17514"/>
                    <a:pt x="10677" y="10677"/>
                  </a:cubicBezTo>
                  <a:cubicBezTo>
                    <a:pt x="17514" y="3841"/>
                    <a:pt x="26787" y="0"/>
                    <a:pt x="36455" y="0"/>
                  </a:cubicBezTo>
                  <a:close/>
                </a:path>
              </a:pathLst>
            </a:custGeom>
            <a:solidFill>
              <a:srgbClr val="9CB28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852563" cy="406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421606" y="6930130"/>
            <a:ext cx="1578336" cy="3538629"/>
          </a:xfrm>
          <a:custGeom>
            <a:avLst/>
            <a:gdLst/>
            <a:ahLst/>
            <a:cxnLst/>
            <a:rect l="l" t="t" r="r" b="b"/>
            <a:pathLst>
              <a:path w="1578336" h="3538629">
                <a:moveTo>
                  <a:pt x="0" y="0"/>
                </a:moveTo>
                <a:lnTo>
                  <a:pt x="1578336" y="0"/>
                </a:lnTo>
                <a:lnTo>
                  <a:pt x="1578336" y="3538628"/>
                </a:lnTo>
                <a:lnTo>
                  <a:pt x="0" y="35386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101586" flipH="1">
            <a:off x="13770789" y="175947"/>
            <a:ext cx="5129342" cy="1705506"/>
          </a:xfrm>
          <a:custGeom>
            <a:avLst/>
            <a:gdLst/>
            <a:ahLst/>
            <a:cxnLst/>
            <a:rect l="l" t="t" r="r" b="b"/>
            <a:pathLst>
              <a:path w="5129342" h="1705506">
                <a:moveTo>
                  <a:pt x="5129342" y="0"/>
                </a:moveTo>
                <a:lnTo>
                  <a:pt x="0" y="0"/>
                </a:lnTo>
                <a:lnTo>
                  <a:pt x="0" y="1705506"/>
                </a:lnTo>
                <a:lnTo>
                  <a:pt x="5129342" y="1705506"/>
                </a:lnTo>
                <a:lnTo>
                  <a:pt x="5129342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25 - Ομάδα"/>
          <p:cNvGrpSpPr/>
          <p:nvPr/>
        </p:nvGrpSpPr>
        <p:grpSpPr>
          <a:xfrm>
            <a:off x="1214383" y="1714476"/>
            <a:ext cx="16144987" cy="7198009"/>
            <a:chOff x="1285820" y="2459170"/>
            <a:chExt cx="16144987" cy="7198009"/>
          </a:xfrm>
        </p:grpSpPr>
        <p:grpSp>
          <p:nvGrpSpPr>
            <p:cNvPr id="9" name="Group 9"/>
            <p:cNvGrpSpPr/>
            <p:nvPr/>
          </p:nvGrpSpPr>
          <p:grpSpPr>
            <a:xfrm>
              <a:off x="1285820" y="2459170"/>
              <a:ext cx="16144987" cy="7198009"/>
              <a:chOff x="0" y="0"/>
              <a:chExt cx="3677562" cy="189577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677562" cy="1895772"/>
              </a:xfrm>
              <a:custGeom>
                <a:avLst/>
                <a:gdLst/>
                <a:ahLst/>
                <a:cxnLst/>
                <a:rect l="l" t="t" r="r" b="b"/>
                <a:pathLst>
                  <a:path w="3677562" h="1895772">
                    <a:moveTo>
                      <a:pt x="28277" y="0"/>
                    </a:moveTo>
                    <a:lnTo>
                      <a:pt x="3649285" y="0"/>
                    </a:lnTo>
                    <a:cubicBezTo>
                      <a:pt x="3664902" y="0"/>
                      <a:pt x="3677562" y="12660"/>
                      <a:pt x="3677562" y="28277"/>
                    </a:cubicBezTo>
                    <a:lnTo>
                      <a:pt x="3677562" y="1867495"/>
                    </a:lnTo>
                    <a:cubicBezTo>
                      <a:pt x="3677562" y="1883112"/>
                      <a:pt x="3664902" y="1895772"/>
                      <a:pt x="3649285" y="1895772"/>
                    </a:cubicBezTo>
                    <a:lnTo>
                      <a:pt x="28277" y="1895772"/>
                    </a:lnTo>
                    <a:cubicBezTo>
                      <a:pt x="20777" y="1895772"/>
                      <a:pt x="13585" y="1892793"/>
                      <a:pt x="8282" y="1887490"/>
                    </a:cubicBezTo>
                    <a:cubicBezTo>
                      <a:pt x="2979" y="1882187"/>
                      <a:pt x="0" y="1874994"/>
                      <a:pt x="0" y="1867495"/>
                    </a:cubicBezTo>
                    <a:lnTo>
                      <a:pt x="0" y="28277"/>
                    </a:lnTo>
                    <a:cubicBezTo>
                      <a:pt x="0" y="20777"/>
                      <a:pt x="2979" y="13585"/>
                      <a:pt x="8282" y="8282"/>
                    </a:cubicBezTo>
                    <a:cubicBezTo>
                      <a:pt x="13585" y="2979"/>
                      <a:pt x="20777" y="0"/>
                      <a:pt x="28277" y="0"/>
                    </a:cubicBezTo>
                    <a:close/>
                  </a:path>
                </a:pathLst>
              </a:custGeom>
              <a:solidFill>
                <a:srgbClr val="9CB286"/>
              </a:solidFill>
              <a:ln w="19050" cap="rnd">
                <a:solidFill>
                  <a:srgbClr val="FBF4E4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3677562" cy="19433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id="15" name="14 - TextBox"/>
            <p:cNvSpPr txBox="1"/>
            <p:nvPr/>
          </p:nvSpPr>
          <p:spPr>
            <a:xfrm>
              <a:off x="2000200" y="2714608"/>
              <a:ext cx="14787666" cy="649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Η συνεχής αύξηση του ηλικιωμένου πληθυσμού επιβάλλει την ανάπτυξη σύγχρονων δομών κοινωνικής φροντίδας. Αυτό καθιστά αναγκαίες: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l-GR" sz="3200" dirty="0" smtClean="0"/>
            </a:p>
            <a:p>
              <a:r>
                <a:rPr lang="el-GR" sz="3200" b="1" dirty="0" smtClean="0"/>
                <a:t>α)</a:t>
              </a:r>
              <a:r>
                <a:rPr lang="el-GR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Τη </a:t>
              </a:r>
              <a:r>
                <a:rPr lang="el-GR" sz="3200" b="1" dirty="0" smtClean="0"/>
                <a:t>διεύρυνση της φροντίδας πέρα από την ιατρική περίθαλψη</a:t>
              </a: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ώστε να περιλαμβάνει την καθημερινή υποστήριξη των ηλικιωμένων.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l-GR" sz="3200" dirty="0" smtClean="0"/>
            </a:p>
            <a:p>
              <a:r>
                <a:rPr lang="el-GR" sz="3200" b="1" dirty="0" smtClean="0"/>
                <a:t>β</a:t>
              </a:r>
              <a:r>
                <a:rPr lang="el-GR" sz="3200" dirty="0" smtClean="0"/>
                <a:t>)</a:t>
              </a:r>
              <a:r>
                <a:rPr lang="el-GR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Την</a:t>
              </a:r>
              <a:r>
                <a:rPr lang="el-GR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l-GR" sz="3200" b="1" dirty="0" smtClean="0"/>
                <a:t>ενίσχυση της κοινωνικής στήριξης</a:t>
              </a:r>
              <a:r>
                <a:rPr lang="el-GR" sz="3200" dirty="0" smtClean="0"/>
                <a:t> </a:t>
              </a: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και την αντιμετώπιση της μοναξιάς και του κοινωνικού αποκλεισμού μέσω κατάλληλων παρεμβάσεων.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l-GR" sz="3200" dirty="0" smtClean="0"/>
            </a:p>
            <a:p>
              <a:r>
                <a:rPr lang="el-GR" sz="3200" b="1" dirty="0" smtClean="0"/>
                <a:t>γ</a:t>
              </a:r>
              <a:r>
                <a:rPr lang="el-GR" sz="3200" dirty="0" smtClean="0"/>
                <a:t>)</a:t>
              </a:r>
              <a:r>
                <a:rPr lang="el-GR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Την</a:t>
              </a:r>
              <a:r>
                <a:rPr lang="el-GR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l-GR" sz="3200" b="1" dirty="0" smtClean="0"/>
                <a:t>παρέμβαση της Πολιτείας</a:t>
              </a:r>
              <a:r>
                <a:rPr lang="el-GR" sz="3200" dirty="0" smtClean="0"/>
                <a:t> </a:t>
              </a: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με οργανωμένες και ολιστικές δομές φροντίδας.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br>
                <a:rPr lang="el-GR" sz="3200" dirty="0" smtClean="0"/>
              </a:b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Μία από τις </a:t>
              </a:r>
              <a:r>
                <a:rPr lang="el-GR" sz="3200" b="1" dirty="0" smtClean="0"/>
                <a:t>βασικές δομές </a:t>
              </a: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που ανταποκρίνονται σε αυτές τις ανάγκες είναι τα </a:t>
              </a:r>
              <a:r>
                <a:rPr lang="el-GR" sz="3200" b="1" dirty="0" smtClean="0"/>
                <a:t>Κέντρα Ημερήσιας Φροντίδας Ηλικιωμένων (ΚΗΦΗ).</a:t>
              </a:r>
              <a:endParaRPr lang="el-GR" sz="3200" b="1" dirty="0"/>
            </a:p>
          </p:txBody>
        </p:sp>
      </p:grpSp>
      <p:sp>
        <p:nvSpPr>
          <p:cNvPr id="16" name="15 - Ορθογώνιο"/>
          <p:cNvSpPr/>
          <p:nvPr/>
        </p:nvSpPr>
        <p:spPr>
          <a:xfrm>
            <a:off x="357126" y="326421"/>
            <a:ext cx="10168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 smtClean="0"/>
              <a:t>Αντιμετώπιση των Αναγκών της Τρίτης Ηλικίας</a:t>
            </a:r>
            <a:endParaRPr lang="el-GR" sz="4000" b="1" i="1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1930082" y="214278"/>
            <a:ext cx="635798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ΠΕΡΙΦΕΡΕΙΑΚΟ ΠΑΡΑΤΗΡΗΤΗΡΙΟ ΚΟΙΝΩΝΙΚΗΣ ΕΝΤΑΞΗΣ ΠΣΤΕ – ΔΟΜΗ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ΓΕΦΥΡΑ»</a:t>
            </a:r>
            <a:endParaRPr kumimoji="0" lang="el-GR" sz="2400" b="0" u="none" strike="noStrike" cap="none" normalizeH="0" baseline="0" dirty="0" smtClean="0">
              <a:ln>
                <a:noFill/>
              </a:ln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22 - Εικόνα"/>
          <p:cNvPicPr/>
          <p:nvPr/>
        </p:nvPicPr>
        <p:blipFill>
          <a:blip r:embed="rId7" cstate="print">
            <a:lum bright="-44000"/>
          </a:blip>
          <a:stretch>
            <a:fillRect/>
          </a:stretch>
        </p:blipFill>
        <p:spPr>
          <a:xfrm>
            <a:off x="214314" y="9144028"/>
            <a:ext cx="2714580" cy="814815"/>
          </a:xfrm>
          <a:prstGeom prst="rect">
            <a:avLst/>
          </a:prstGeom>
        </p:spPr>
      </p:pic>
      <p:pic>
        <p:nvPicPr>
          <p:cNvPr id="24" name="23 - Εικόνα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5" y="8768134"/>
            <a:ext cx="5357850" cy="151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11 - Εικόνα" descr="GEFYRA (1).t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144792" y="8762077"/>
            <a:ext cx="2907675" cy="13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739" y="0"/>
            <a:ext cx="18429479" cy="10287000"/>
          </a:xfrm>
          <a:custGeom>
            <a:avLst/>
            <a:gdLst/>
            <a:ahLst/>
            <a:cxnLst/>
            <a:rect l="l" t="t" r="r" b="b"/>
            <a:pathLst>
              <a:path w="18429479" h="10287000">
                <a:moveTo>
                  <a:pt x="0" y="0"/>
                </a:moveTo>
                <a:lnTo>
                  <a:pt x="18429478" y="0"/>
                </a:lnTo>
                <a:lnTo>
                  <a:pt x="184294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0" y="-36"/>
            <a:ext cx="11644330" cy="1071534"/>
            <a:chOff x="0" y="0"/>
            <a:chExt cx="2852563" cy="3583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52563" cy="358381"/>
            </a:xfrm>
            <a:custGeom>
              <a:avLst/>
              <a:gdLst/>
              <a:ahLst/>
              <a:cxnLst/>
              <a:rect l="l" t="t" r="r" b="b"/>
              <a:pathLst>
                <a:path w="2852563" h="358381">
                  <a:moveTo>
                    <a:pt x="36455" y="0"/>
                  </a:moveTo>
                  <a:lnTo>
                    <a:pt x="2816108" y="0"/>
                  </a:lnTo>
                  <a:cubicBezTo>
                    <a:pt x="2836241" y="0"/>
                    <a:pt x="2852563" y="16321"/>
                    <a:pt x="2852563" y="36455"/>
                  </a:cubicBezTo>
                  <a:lnTo>
                    <a:pt x="2852563" y="321926"/>
                  </a:lnTo>
                  <a:cubicBezTo>
                    <a:pt x="2852563" y="331594"/>
                    <a:pt x="2848722" y="340867"/>
                    <a:pt x="2841885" y="347704"/>
                  </a:cubicBezTo>
                  <a:cubicBezTo>
                    <a:pt x="2835049" y="354540"/>
                    <a:pt x="2825776" y="358381"/>
                    <a:pt x="2816108" y="358381"/>
                  </a:cubicBezTo>
                  <a:lnTo>
                    <a:pt x="36455" y="358381"/>
                  </a:lnTo>
                  <a:cubicBezTo>
                    <a:pt x="26787" y="358381"/>
                    <a:pt x="17514" y="354540"/>
                    <a:pt x="10677" y="347704"/>
                  </a:cubicBezTo>
                  <a:cubicBezTo>
                    <a:pt x="3841" y="340867"/>
                    <a:pt x="0" y="331594"/>
                    <a:pt x="0" y="321926"/>
                  </a:cubicBezTo>
                  <a:lnTo>
                    <a:pt x="0" y="36455"/>
                  </a:lnTo>
                  <a:cubicBezTo>
                    <a:pt x="0" y="26787"/>
                    <a:pt x="3841" y="17514"/>
                    <a:pt x="10677" y="10677"/>
                  </a:cubicBezTo>
                  <a:cubicBezTo>
                    <a:pt x="17514" y="3841"/>
                    <a:pt x="26787" y="0"/>
                    <a:pt x="36455" y="0"/>
                  </a:cubicBezTo>
                  <a:close/>
                </a:path>
              </a:pathLst>
            </a:custGeom>
            <a:solidFill>
              <a:srgbClr val="9CB28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852563" cy="406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-571568" y="-285788"/>
            <a:ext cx="12715964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l-GR" sz="3200" b="1" i="1" dirty="0" smtClean="0"/>
              <a:t> </a:t>
            </a:r>
            <a:r>
              <a:rPr lang="el-GR" sz="4000" b="1" i="1" dirty="0" smtClean="0"/>
              <a:t>Κέντρα Ημερήσιας Φροντίδας Ηλικιωμένων (ΚΗΦΗ)</a:t>
            </a:r>
            <a:endParaRPr lang="en-US" sz="4000" i="1" dirty="0">
              <a:solidFill>
                <a:srgbClr val="455238"/>
              </a:solidFill>
              <a:latin typeface="Bodoni MT Black" panose="02070A03080606020203" pitchFamily="18" charset="0"/>
              <a:ea typeface="Lilita One" panose="02000000000000000000"/>
              <a:cs typeface="Lilita One" panose="02000000000000000000"/>
              <a:sym typeface="Lilita One" panose="0200000000000000000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421606" y="6930130"/>
            <a:ext cx="1578336" cy="3538629"/>
          </a:xfrm>
          <a:custGeom>
            <a:avLst/>
            <a:gdLst/>
            <a:ahLst/>
            <a:cxnLst/>
            <a:rect l="l" t="t" r="r" b="b"/>
            <a:pathLst>
              <a:path w="1578336" h="3538629">
                <a:moveTo>
                  <a:pt x="0" y="0"/>
                </a:moveTo>
                <a:lnTo>
                  <a:pt x="1578336" y="0"/>
                </a:lnTo>
                <a:lnTo>
                  <a:pt x="1578336" y="3538628"/>
                </a:lnTo>
                <a:lnTo>
                  <a:pt x="0" y="35386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2101586" flipH="1">
            <a:off x="13770789" y="175947"/>
            <a:ext cx="5129342" cy="1705506"/>
          </a:xfrm>
          <a:custGeom>
            <a:avLst/>
            <a:gdLst/>
            <a:ahLst/>
            <a:cxnLst/>
            <a:rect l="l" t="t" r="r" b="b"/>
            <a:pathLst>
              <a:path w="5129342" h="1705506">
                <a:moveTo>
                  <a:pt x="5129342" y="0"/>
                </a:moveTo>
                <a:lnTo>
                  <a:pt x="0" y="0"/>
                </a:lnTo>
                <a:lnTo>
                  <a:pt x="0" y="1705506"/>
                </a:lnTo>
                <a:lnTo>
                  <a:pt x="5129342" y="1705506"/>
                </a:lnTo>
                <a:lnTo>
                  <a:pt x="5129342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34 - Ομάδα"/>
          <p:cNvGrpSpPr/>
          <p:nvPr/>
        </p:nvGrpSpPr>
        <p:grpSpPr>
          <a:xfrm>
            <a:off x="428564" y="1428724"/>
            <a:ext cx="17502310" cy="7626637"/>
            <a:chOff x="357126" y="1785914"/>
            <a:chExt cx="17502310" cy="7626637"/>
          </a:xfrm>
        </p:grpSpPr>
        <p:grpSp>
          <p:nvGrpSpPr>
            <p:cNvPr id="5" name="Group 5"/>
            <p:cNvGrpSpPr/>
            <p:nvPr/>
          </p:nvGrpSpPr>
          <p:grpSpPr>
            <a:xfrm>
              <a:off x="357126" y="1785914"/>
              <a:ext cx="17359434" cy="7626637"/>
              <a:chOff x="0" y="0"/>
              <a:chExt cx="3677562" cy="189577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677562" cy="1895772"/>
              </a:xfrm>
              <a:custGeom>
                <a:avLst/>
                <a:gdLst/>
                <a:ahLst/>
                <a:cxnLst/>
                <a:rect l="l" t="t" r="r" b="b"/>
                <a:pathLst>
                  <a:path w="3677562" h="1895772">
                    <a:moveTo>
                      <a:pt x="28277" y="0"/>
                    </a:moveTo>
                    <a:lnTo>
                      <a:pt x="3649285" y="0"/>
                    </a:lnTo>
                    <a:cubicBezTo>
                      <a:pt x="3664902" y="0"/>
                      <a:pt x="3677562" y="12660"/>
                      <a:pt x="3677562" y="28277"/>
                    </a:cubicBezTo>
                    <a:lnTo>
                      <a:pt x="3677562" y="1867495"/>
                    </a:lnTo>
                    <a:cubicBezTo>
                      <a:pt x="3677562" y="1883112"/>
                      <a:pt x="3664902" y="1895772"/>
                      <a:pt x="3649285" y="1895772"/>
                    </a:cubicBezTo>
                    <a:lnTo>
                      <a:pt x="28277" y="1895772"/>
                    </a:lnTo>
                    <a:cubicBezTo>
                      <a:pt x="20777" y="1895772"/>
                      <a:pt x="13585" y="1892793"/>
                      <a:pt x="8282" y="1887490"/>
                    </a:cubicBezTo>
                    <a:cubicBezTo>
                      <a:pt x="2979" y="1882187"/>
                      <a:pt x="0" y="1874994"/>
                      <a:pt x="0" y="1867495"/>
                    </a:cubicBezTo>
                    <a:lnTo>
                      <a:pt x="0" y="28277"/>
                    </a:lnTo>
                    <a:cubicBezTo>
                      <a:pt x="0" y="20777"/>
                      <a:pt x="2979" y="13585"/>
                      <a:pt x="8282" y="8282"/>
                    </a:cubicBezTo>
                    <a:cubicBezTo>
                      <a:pt x="13585" y="2979"/>
                      <a:pt x="20777" y="0"/>
                      <a:pt x="28277" y="0"/>
                    </a:cubicBezTo>
                    <a:close/>
                  </a:path>
                </a:pathLst>
              </a:custGeom>
              <a:solidFill>
                <a:srgbClr val="9CB286"/>
              </a:solidFill>
              <a:ln w="19050" cap="rnd">
                <a:solidFill>
                  <a:srgbClr val="FBF4E4"/>
                </a:solidFill>
                <a:prstDash val="solid"/>
                <a:round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3677562" cy="19433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7500926" y="2643170"/>
              <a:ext cx="634104" cy="1060052"/>
            </a:xfrm>
            <a:custGeom>
              <a:avLst/>
              <a:gdLst/>
              <a:ahLst/>
              <a:cxnLst/>
              <a:rect l="l" t="t" r="r" b="b"/>
              <a:pathLst>
                <a:path w="634104" h="1060052">
                  <a:moveTo>
                    <a:pt x="0" y="0"/>
                  </a:moveTo>
                  <a:lnTo>
                    <a:pt x="634104" y="0"/>
                  </a:lnTo>
                  <a:lnTo>
                    <a:pt x="634104" y="1060053"/>
                  </a:lnTo>
                  <a:lnTo>
                    <a:pt x="0" y="1060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7358050" y="6072194"/>
              <a:ext cx="634104" cy="1060052"/>
            </a:xfrm>
            <a:custGeom>
              <a:avLst/>
              <a:gdLst/>
              <a:ahLst/>
              <a:cxnLst/>
              <a:rect l="l" t="t" r="r" b="b"/>
              <a:pathLst>
                <a:path w="634104" h="1060052">
                  <a:moveTo>
                    <a:pt x="0" y="0"/>
                  </a:moveTo>
                  <a:lnTo>
                    <a:pt x="634104" y="0"/>
                  </a:lnTo>
                  <a:lnTo>
                    <a:pt x="634104" y="1060053"/>
                  </a:lnTo>
                  <a:lnTo>
                    <a:pt x="0" y="1060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3" name="22 - Εικόνα" descr="Στιγμιότυπο οθόνης 2025-07-10 11115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71638" y="2143104"/>
              <a:ext cx="4429156" cy="65722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21 - Ορθογώνιο"/>
            <p:cNvSpPr/>
            <p:nvPr/>
          </p:nvSpPr>
          <p:spPr>
            <a:xfrm>
              <a:off x="8108181" y="2071666"/>
              <a:ext cx="9144000" cy="35394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l-GR" sz="3200" b="1" u="sng" dirty="0" smtClean="0"/>
                <a:t>Ορισμός &amp; Σκοπός</a:t>
              </a:r>
              <a:endParaRPr lang="el-GR" sz="3200" b="1" u="sng" dirty="0" smtClean="0"/>
            </a:p>
            <a:p>
              <a:pPr>
                <a:buFont typeface="Wingdings" panose="05000000000000000000" pitchFamily="2" charset="2"/>
                <a:buChar char="Ø"/>
              </a:pP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Παροχή ημερήσιας φροντίδας, υποστήριξης και φιλοξενίας.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Ενίσχυση αυτονομίας ηλικιωμένων χωρίς ανάγκη συνεχούς ιατρικής παρακολούθησης.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Διευκόλυνση καθημερινότητας οικογενειών.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Πρόληψη ή καθυστέρηση ιδρυματικής φροντίδας.</a:t>
              </a:r>
              <a:endParaRPr lang="el-GR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28 - Ορθογώνιο"/>
            <p:cNvSpPr/>
            <p:nvPr/>
          </p:nvSpPr>
          <p:spPr>
            <a:xfrm>
              <a:off x="8072430" y="5500690"/>
              <a:ext cx="9787006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200" b="1" u="sng" dirty="0" smtClean="0"/>
                <a:t>Ρόλος</a:t>
              </a:r>
              <a:endParaRPr lang="el-GR" sz="3200" b="1" u="sng" dirty="0" smtClean="0"/>
            </a:p>
            <a:p>
              <a:pPr>
                <a:buFont typeface="Wingdings" panose="05000000000000000000" pitchFamily="2" charset="2"/>
                <a:buChar char="Ø"/>
              </a:pP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Ενδιάμεση λύση μεταξύ ανεξαρτησίας και ιδρυματικής φροντίδας.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Προάγουν κοινωνική ένταξη, ψυχολογική ενδυνάμωση και πρόληψη αποκλεισμού.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Ενισχύουν τη συνοχή της τοπικής κοινωνίας.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Υποστηρίζουν ηλικιωμένους και τις οικογένειές τους.</a:t>
              </a:r>
              <a:endParaRPr lang="el-GR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1930082" y="214278"/>
            <a:ext cx="635798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ΠΕΡΙΦΕΡΕΙΑΚΟ ΠΑΡΑΤΗΡΗΤΗΡΙΟ ΚΟΙΝΩΝΙΚΗΣ ΕΝΤΑΞΗΣ ΠΣΤΕ – ΔΟΜΗ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ΓΕΦΥΡΑ»</a:t>
            </a:r>
            <a:endParaRPr kumimoji="0" lang="el-GR" sz="2400" b="0" u="none" strike="noStrike" cap="none" normalizeH="0" baseline="0" dirty="0" smtClean="0">
              <a:ln>
                <a:noFill/>
              </a:ln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31 - Εικόνα"/>
          <p:cNvPicPr/>
          <p:nvPr/>
        </p:nvPicPr>
        <p:blipFill>
          <a:blip r:embed="rId10" cstate="print">
            <a:lum bright="-44000"/>
          </a:blip>
          <a:stretch>
            <a:fillRect/>
          </a:stretch>
        </p:blipFill>
        <p:spPr>
          <a:xfrm>
            <a:off x="214314" y="9144028"/>
            <a:ext cx="2714580" cy="814815"/>
          </a:xfrm>
          <a:prstGeom prst="rect">
            <a:avLst/>
          </a:prstGeom>
        </p:spPr>
      </p:pic>
      <p:pic>
        <p:nvPicPr>
          <p:cNvPr id="33" name="32 - Εικόνα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5" y="8768134"/>
            <a:ext cx="5357850" cy="151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11 - Εικόνα" descr="GEFYRA (1).ti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144792" y="8762077"/>
            <a:ext cx="2907675" cy="13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479" y="0"/>
            <a:ext cx="18429479" cy="10287000"/>
          </a:xfrm>
          <a:custGeom>
            <a:avLst/>
            <a:gdLst/>
            <a:ahLst/>
            <a:cxnLst/>
            <a:rect l="l" t="t" r="r" b="b"/>
            <a:pathLst>
              <a:path w="18429479" h="10287000">
                <a:moveTo>
                  <a:pt x="0" y="0"/>
                </a:moveTo>
                <a:lnTo>
                  <a:pt x="18429478" y="0"/>
                </a:lnTo>
                <a:lnTo>
                  <a:pt x="184294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28564" y="6748371"/>
            <a:ext cx="1578336" cy="3538629"/>
          </a:xfrm>
          <a:custGeom>
            <a:avLst/>
            <a:gdLst/>
            <a:ahLst/>
            <a:cxnLst/>
            <a:rect l="l" t="t" r="r" b="b"/>
            <a:pathLst>
              <a:path w="1578336" h="3538629">
                <a:moveTo>
                  <a:pt x="0" y="0"/>
                </a:moveTo>
                <a:lnTo>
                  <a:pt x="1578336" y="0"/>
                </a:lnTo>
                <a:lnTo>
                  <a:pt x="1578336" y="3538628"/>
                </a:lnTo>
                <a:lnTo>
                  <a:pt x="0" y="35386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2101586" flipH="1">
            <a:off x="13770789" y="175947"/>
            <a:ext cx="5129342" cy="1705506"/>
          </a:xfrm>
          <a:custGeom>
            <a:avLst/>
            <a:gdLst/>
            <a:ahLst/>
            <a:cxnLst/>
            <a:rect l="l" t="t" r="r" b="b"/>
            <a:pathLst>
              <a:path w="5129342" h="1705506">
                <a:moveTo>
                  <a:pt x="5129342" y="0"/>
                </a:moveTo>
                <a:lnTo>
                  <a:pt x="0" y="0"/>
                </a:lnTo>
                <a:lnTo>
                  <a:pt x="0" y="1705506"/>
                </a:lnTo>
                <a:lnTo>
                  <a:pt x="5129342" y="1705506"/>
                </a:lnTo>
                <a:lnTo>
                  <a:pt x="5129342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3" name="62 - Ομάδα"/>
          <p:cNvGrpSpPr/>
          <p:nvPr/>
        </p:nvGrpSpPr>
        <p:grpSpPr>
          <a:xfrm>
            <a:off x="1497448" y="1071534"/>
            <a:ext cx="15290418" cy="8001056"/>
            <a:chOff x="1500134" y="1214410"/>
            <a:chExt cx="15290418" cy="8001056"/>
          </a:xfrm>
        </p:grpSpPr>
        <p:grpSp>
          <p:nvGrpSpPr>
            <p:cNvPr id="5" name="Group 5"/>
            <p:cNvGrpSpPr/>
            <p:nvPr/>
          </p:nvGrpSpPr>
          <p:grpSpPr>
            <a:xfrm>
              <a:off x="1500134" y="1214410"/>
              <a:ext cx="15290418" cy="8001056"/>
              <a:chOff x="0" y="0"/>
              <a:chExt cx="3857772" cy="19703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57772" cy="1970341"/>
              </a:xfrm>
              <a:custGeom>
                <a:avLst/>
                <a:gdLst/>
                <a:ahLst/>
                <a:cxnLst/>
                <a:rect l="l" t="t" r="r" b="b"/>
                <a:pathLst>
                  <a:path w="3857772" h="1970341">
                    <a:moveTo>
                      <a:pt x="26956" y="0"/>
                    </a:moveTo>
                    <a:lnTo>
                      <a:pt x="3830815" y="0"/>
                    </a:lnTo>
                    <a:cubicBezTo>
                      <a:pt x="3845703" y="0"/>
                      <a:pt x="3857772" y="12069"/>
                      <a:pt x="3857772" y="26956"/>
                    </a:cubicBezTo>
                    <a:lnTo>
                      <a:pt x="3857772" y="1943385"/>
                    </a:lnTo>
                    <a:cubicBezTo>
                      <a:pt x="3857772" y="1950534"/>
                      <a:pt x="3854931" y="1957391"/>
                      <a:pt x="3849876" y="1962446"/>
                    </a:cubicBezTo>
                    <a:cubicBezTo>
                      <a:pt x="3844821" y="1967501"/>
                      <a:pt x="3837965" y="1970341"/>
                      <a:pt x="3830815" y="1970341"/>
                    </a:cubicBezTo>
                    <a:lnTo>
                      <a:pt x="26956" y="1970341"/>
                    </a:lnTo>
                    <a:cubicBezTo>
                      <a:pt x="19807" y="1970341"/>
                      <a:pt x="12950" y="1967501"/>
                      <a:pt x="7895" y="1962446"/>
                    </a:cubicBezTo>
                    <a:cubicBezTo>
                      <a:pt x="2840" y="1957391"/>
                      <a:pt x="0" y="1950534"/>
                      <a:pt x="0" y="1943385"/>
                    </a:cubicBezTo>
                    <a:lnTo>
                      <a:pt x="0" y="26956"/>
                    </a:lnTo>
                    <a:cubicBezTo>
                      <a:pt x="0" y="19807"/>
                      <a:pt x="2840" y="12950"/>
                      <a:pt x="7895" y="7895"/>
                    </a:cubicBezTo>
                    <a:cubicBezTo>
                      <a:pt x="12950" y="2840"/>
                      <a:pt x="19807" y="0"/>
                      <a:pt x="26956" y="0"/>
                    </a:cubicBezTo>
                    <a:close/>
                  </a:path>
                </a:pathLst>
              </a:custGeom>
              <a:solidFill>
                <a:srgbClr val="9CB286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3857772" cy="20179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929290" y="5072062"/>
              <a:ext cx="7572428" cy="3734438"/>
              <a:chOff x="0" y="0"/>
              <a:chExt cx="1278829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2788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78829" h="812800">
                    <a:moveTo>
                      <a:pt x="81317" y="0"/>
                    </a:moveTo>
                    <a:lnTo>
                      <a:pt x="1197513" y="0"/>
                    </a:lnTo>
                    <a:cubicBezTo>
                      <a:pt x="1219079" y="0"/>
                      <a:pt x="1239762" y="8567"/>
                      <a:pt x="1255012" y="23817"/>
                    </a:cubicBezTo>
                    <a:cubicBezTo>
                      <a:pt x="1270262" y="39067"/>
                      <a:pt x="1278829" y="59750"/>
                      <a:pt x="1278829" y="81317"/>
                    </a:cubicBezTo>
                    <a:lnTo>
                      <a:pt x="1278829" y="731483"/>
                    </a:lnTo>
                    <a:cubicBezTo>
                      <a:pt x="1278829" y="776393"/>
                      <a:pt x="1242423" y="812800"/>
                      <a:pt x="1197513" y="812800"/>
                    </a:cubicBezTo>
                    <a:lnTo>
                      <a:pt x="81317" y="812800"/>
                    </a:lnTo>
                    <a:cubicBezTo>
                      <a:pt x="59750" y="812800"/>
                      <a:pt x="39067" y="804233"/>
                      <a:pt x="23817" y="788983"/>
                    </a:cubicBezTo>
                    <a:cubicBezTo>
                      <a:pt x="8567" y="773733"/>
                      <a:pt x="0" y="753050"/>
                      <a:pt x="0" y="731483"/>
                    </a:cubicBezTo>
                    <a:lnTo>
                      <a:pt x="0" y="81317"/>
                    </a:lnTo>
                    <a:cubicBezTo>
                      <a:pt x="0" y="59750"/>
                      <a:pt x="8567" y="39067"/>
                      <a:pt x="23817" y="23817"/>
                    </a:cubicBezTo>
                    <a:cubicBezTo>
                      <a:pt x="39067" y="8567"/>
                      <a:pt x="59750" y="0"/>
                      <a:pt x="8131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FBF4E4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1278829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3857588" y="4786310"/>
              <a:ext cx="2060997" cy="1776205"/>
            </a:xfrm>
            <a:custGeom>
              <a:avLst/>
              <a:gdLst/>
              <a:ahLst/>
              <a:cxnLst/>
              <a:rect l="l" t="t" r="r" b="b"/>
              <a:pathLst>
                <a:path w="2060997" h="1776205">
                  <a:moveTo>
                    <a:pt x="0" y="0"/>
                  </a:moveTo>
                  <a:lnTo>
                    <a:pt x="2060997" y="0"/>
                  </a:lnTo>
                  <a:lnTo>
                    <a:pt x="2060997" y="1776205"/>
                  </a:lnTo>
                  <a:lnTo>
                    <a:pt x="0" y="1776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5400000">
              <a:off x="13328475" y="5316742"/>
              <a:ext cx="2418187" cy="1928826"/>
            </a:xfrm>
            <a:custGeom>
              <a:avLst/>
              <a:gdLst/>
              <a:ahLst/>
              <a:cxnLst/>
              <a:rect l="l" t="t" r="r" b="b"/>
              <a:pathLst>
                <a:path w="2060997" h="1776205">
                  <a:moveTo>
                    <a:pt x="0" y="0"/>
                  </a:moveTo>
                  <a:lnTo>
                    <a:pt x="2060997" y="0"/>
                  </a:lnTo>
                  <a:lnTo>
                    <a:pt x="2060997" y="1776204"/>
                  </a:lnTo>
                  <a:lnTo>
                    <a:pt x="0" y="1776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1714448" y="1319336"/>
              <a:ext cx="6429420" cy="3266926"/>
              <a:chOff x="0" y="-47625"/>
              <a:chExt cx="1417417" cy="86042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1741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78829" h="812800">
                    <a:moveTo>
                      <a:pt x="81317" y="0"/>
                    </a:moveTo>
                    <a:lnTo>
                      <a:pt x="1197513" y="0"/>
                    </a:lnTo>
                    <a:cubicBezTo>
                      <a:pt x="1219079" y="0"/>
                      <a:pt x="1239762" y="8567"/>
                      <a:pt x="1255012" y="23817"/>
                    </a:cubicBezTo>
                    <a:cubicBezTo>
                      <a:pt x="1270262" y="39067"/>
                      <a:pt x="1278829" y="59750"/>
                      <a:pt x="1278829" y="81317"/>
                    </a:cubicBezTo>
                    <a:lnTo>
                      <a:pt x="1278829" y="731483"/>
                    </a:lnTo>
                    <a:cubicBezTo>
                      <a:pt x="1278829" y="776393"/>
                      <a:pt x="1242423" y="812800"/>
                      <a:pt x="1197513" y="812800"/>
                    </a:cubicBezTo>
                    <a:lnTo>
                      <a:pt x="81317" y="812800"/>
                    </a:lnTo>
                    <a:cubicBezTo>
                      <a:pt x="59750" y="812800"/>
                      <a:pt x="39067" y="804233"/>
                      <a:pt x="23817" y="788983"/>
                    </a:cubicBezTo>
                    <a:cubicBezTo>
                      <a:pt x="8567" y="773733"/>
                      <a:pt x="0" y="753050"/>
                      <a:pt x="0" y="731483"/>
                    </a:cubicBezTo>
                    <a:lnTo>
                      <a:pt x="0" y="81317"/>
                    </a:lnTo>
                    <a:cubicBezTo>
                      <a:pt x="0" y="59750"/>
                      <a:pt x="8567" y="39067"/>
                      <a:pt x="23817" y="23817"/>
                    </a:cubicBezTo>
                    <a:cubicBezTo>
                      <a:pt x="39067" y="8567"/>
                      <a:pt x="59750" y="0"/>
                      <a:pt x="8131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FBF4E4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278829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id="28" name="27 - Ορθογώνιο"/>
            <p:cNvSpPr/>
            <p:nvPr/>
          </p:nvSpPr>
          <p:spPr>
            <a:xfrm>
              <a:off x="2071638" y="2012161"/>
              <a:ext cx="571504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Υγειονομική υποστήριξη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Παροχή γευμάτων / διατροφή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Δημιουργική απασχόληση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Κοινωνική ενδυνάμωση</a:t>
              </a:r>
              <a:endPara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0" name="29 - Ομάδα"/>
            <p:cNvGrpSpPr/>
            <p:nvPr/>
          </p:nvGrpSpPr>
          <p:grpSpPr>
            <a:xfrm>
              <a:off x="10572760" y="1357286"/>
              <a:ext cx="5929354" cy="3657604"/>
              <a:chOff x="10287008" y="2357418"/>
              <a:chExt cx="5929354" cy="3657604"/>
            </a:xfrm>
          </p:grpSpPr>
          <p:grpSp>
            <p:nvGrpSpPr>
              <p:cNvPr id="14" name="Group 14"/>
              <p:cNvGrpSpPr/>
              <p:nvPr/>
            </p:nvGrpSpPr>
            <p:grpSpPr>
              <a:xfrm>
                <a:off x="10287008" y="2357418"/>
                <a:ext cx="5929354" cy="3657604"/>
                <a:chOff x="0" y="0"/>
                <a:chExt cx="1278829" cy="812800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0" y="0"/>
                  <a:ext cx="1278829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29" h="812800">
                      <a:moveTo>
                        <a:pt x="81317" y="0"/>
                      </a:moveTo>
                      <a:lnTo>
                        <a:pt x="1197513" y="0"/>
                      </a:lnTo>
                      <a:cubicBezTo>
                        <a:pt x="1219079" y="0"/>
                        <a:pt x="1239762" y="8567"/>
                        <a:pt x="1255012" y="23817"/>
                      </a:cubicBezTo>
                      <a:cubicBezTo>
                        <a:pt x="1270262" y="39067"/>
                        <a:pt x="1278829" y="59750"/>
                        <a:pt x="1278829" y="81317"/>
                      </a:cubicBezTo>
                      <a:lnTo>
                        <a:pt x="1278829" y="731483"/>
                      </a:lnTo>
                      <a:cubicBezTo>
                        <a:pt x="1278829" y="776393"/>
                        <a:pt x="1242423" y="812800"/>
                        <a:pt x="1197513" y="812800"/>
                      </a:cubicBezTo>
                      <a:lnTo>
                        <a:pt x="81317" y="812800"/>
                      </a:lnTo>
                      <a:cubicBezTo>
                        <a:pt x="59750" y="812800"/>
                        <a:pt x="39067" y="804233"/>
                        <a:pt x="23817" y="788983"/>
                      </a:cubicBezTo>
                      <a:cubicBezTo>
                        <a:pt x="8567" y="773733"/>
                        <a:pt x="0" y="753050"/>
                        <a:pt x="0" y="731483"/>
                      </a:cubicBezTo>
                      <a:lnTo>
                        <a:pt x="0" y="81317"/>
                      </a:lnTo>
                      <a:cubicBezTo>
                        <a:pt x="0" y="59750"/>
                        <a:pt x="8567" y="39067"/>
                        <a:pt x="23817" y="23817"/>
                      </a:cubicBezTo>
                      <a:cubicBezTo>
                        <a:pt x="39067" y="8567"/>
                        <a:pt x="59750" y="0"/>
                        <a:pt x="8131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rnd">
                  <a:solidFill>
                    <a:srgbClr val="FBF4E4"/>
                  </a:solidFill>
                  <a:prstDash val="solid"/>
                  <a:round/>
                </a:ln>
              </p:spPr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0" y="-47625"/>
                  <a:ext cx="1278829" cy="8604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60"/>
                    </a:lnSpc>
                  </a:pPr>
                </a:p>
              </p:txBody>
            </p:sp>
          </p:grpSp>
          <p:sp>
            <p:nvSpPr>
              <p:cNvPr id="29" name="28 - Ορθογώνιο"/>
              <p:cNvSpPr/>
              <p:nvPr/>
            </p:nvSpPr>
            <p:spPr>
              <a:xfrm>
                <a:off x="10787074" y="2662726"/>
                <a:ext cx="507209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l-GR" sz="3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Ανακούφιση φροντιστών</a:t>
                </a:r>
                <a:endPara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l-GR" sz="3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Ενίσχυση ποιότητας ζωής &amp; </a:t>
                </a:r>
                <a:r>
                  <a:rPr lang="en-US" sz="3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    </a:t>
                </a:r>
                <a:r>
                  <a:rPr lang="el-GR" sz="3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αξιοπρέπειας</a:t>
                </a:r>
                <a:endPara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l-GR" sz="3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Φροντίδα ηλικιωμένων με ανάγκη βοήθειας στην καθημερινότητα</a:t>
                </a:r>
                <a:endParaRPr lang="el-GR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30 - Εικόνα" descr="image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72166" y="5143500"/>
              <a:ext cx="7286676" cy="34290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6" name="Group 16"/>
          <p:cNvGrpSpPr/>
          <p:nvPr/>
        </p:nvGrpSpPr>
        <p:grpSpPr>
          <a:xfrm>
            <a:off x="0" y="0"/>
            <a:ext cx="5143472" cy="928658"/>
            <a:chOff x="0" y="0"/>
            <a:chExt cx="2852563" cy="358381"/>
          </a:xfrm>
        </p:grpSpPr>
        <p:sp>
          <p:nvSpPr>
            <p:cNvPr id="37" name="Freeform 17"/>
            <p:cNvSpPr/>
            <p:nvPr/>
          </p:nvSpPr>
          <p:spPr>
            <a:xfrm>
              <a:off x="0" y="0"/>
              <a:ext cx="2852563" cy="358381"/>
            </a:xfrm>
            <a:custGeom>
              <a:avLst/>
              <a:gdLst/>
              <a:ahLst/>
              <a:cxnLst/>
              <a:rect l="l" t="t" r="r" b="b"/>
              <a:pathLst>
                <a:path w="2852563" h="358381">
                  <a:moveTo>
                    <a:pt x="36455" y="0"/>
                  </a:moveTo>
                  <a:lnTo>
                    <a:pt x="2816108" y="0"/>
                  </a:lnTo>
                  <a:cubicBezTo>
                    <a:pt x="2836241" y="0"/>
                    <a:pt x="2852563" y="16321"/>
                    <a:pt x="2852563" y="36455"/>
                  </a:cubicBezTo>
                  <a:lnTo>
                    <a:pt x="2852563" y="321926"/>
                  </a:lnTo>
                  <a:cubicBezTo>
                    <a:pt x="2852563" y="331594"/>
                    <a:pt x="2848722" y="340867"/>
                    <a:pt x="2841885" y="347704"/>
                  </a:cubicBezTo>
                  <a:cubicBezTo>
                    <a:pt x="2835049" y="354540"/>
                    <a:pt x="2825776" y="358381"/>
                    <a:pt x="2816108" y="358381"/>
                  </a:cubicBezTo>
                  <a:lnTo>
                    <a:pt x="36455" y="358381"/>
                  </a:lnTo>
                  <a:cubicBezTo>
                    <a:pt x="26787" y="358381"/>
                    <a:pt x="17514" y="354540"/>
                    <a:pt x="10677" y="347704"/>
                  </a:cubicBezTo>
                  <a:cubicBezTo>
                    <a:pt x="3841" y="340867"/>
                    <a:pt x="0" y="331594"/>
                    <a:pt x="0" y="321926"/>
                  </a:cubicBezTo>
                  <a:lnTo>
                    <a:pt x="0" y="36455"/>
                  </a:lnTo>
                  <a:cubicBezTo>
                    <a:pt x="0" y="26787"/>
                    <a:pt x="3841" y="17514"/>
                    <a:pt x="10677" y="10677"/>
                  </a:cubicBezTo>
                  <a:cubicBezTo>
                    <a:pt x="17514" y="3841"/>
                    <a:pt x="26787" y="0"/>
                    <a:pt x="36455" y="0"/>
                  </a:cubicBezTo>
                  <a:close/>
                </a:path>
              </a:pathLst>
            </a:custGeom>
            <a:solidFill>
              <a:srgbClr val="9CB286"/>
            </a:solidFill>
          </p:spPr>
        </p:sp>
        <p:sp>
          <p:nvSpPr>
            <p:cNvPr id="38" name="TextBox 18"/>
            <p:cNvSpPr txBox="1"/>
            <p:nvPr/>
          </p:nvSpPr>
          <p:spPr>
            <a:xfrm>
              <a:off x="0" y="-47625"/>
              <a:ext cx="2852563" cy="406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39" name="38 - Ορθογώνιο"/>
          <p:cNvSpPr/>
          <p:nvPr/>
        </p:nvSpPr>
        <p:spPr>
          <a:xfrm>
            <a:off x="492545" y="110386"/>
            <a:ext cx="3842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 smtClean="0"/>
              <a:t>Υπηρεσίες ΚΗΦΗ</a:t>
            </a:r>
            <a:endParaRPr lang="el-GR" sz="4000" b="1" i="1" dirty="0"/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1930082" y="214278"/>
            <a:ext cx="635798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ΠΕΡΙΦΕΡΕΙΑΚΟ ΠΑΡΑΤΗΡΗΤΗΡΙΟ ΚΟΙΝΩΝΙΚΗΣ ΕΝΤΑΞΗΣ ΠΣΤΕ – ΔΟΜΗ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ΓΕΦΥΡΑ»</a:t>
            </a:r>
            <a:endParaRPr kumimoji="0" lang="el-GR" sz="2400" b="0" u="none" strike="noStrike" cap="none" normalizeH="0" baseline="0" dirty="0" smtClean="0">
              <a:ln>
                <a:noFill/>
              </a:ln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41 - Εικόνα"/>
          <p:cNvPicPr/>
          <p:nvPr/>
        </p:nvPicPr>
        <p:blipFill>
          <a:blip r:embed="rId10" cstate="print">
            <a:lum bright="-44000"/>
          </a:blip>
          <a:stretch>
            <a:fillRect/>
          </a:stretch>
        </p:blipFill>
        <p:spPr>
          <a:xfrm>
            <a:off x="214314" y="9144028"/>
            <a:ext cx="2714580" cy="814815"/>
          </a:xfrm>
          <a:prstGeom prst="rect">
            <a:avLst/>
          </a:prstGeom>
        </p:spPr>
      </p:pic>
      <p:pic>
        <p:nvPicPr>
          <p:cNvPr id="43" name="42 - Εικόνα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5" y="8768134"/>
            <a:ext cx="5357850" cy="151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11 - Εικόνα" descr="GEFYRA (1).ti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144792" y="8762077"/>
            <a:ext cx="2907675" cy="13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29479" cy="10287000"/>
          </a:xfrm>
          <a:custGeom>
            <a:avLst/>
            <a:gdLst/>
            <a:ahLst/>
            <a:cxnLst/>
            <a:rect l="l" t="t" r="r" b="b"/>
            <a:pathLst>
              <a:path w="18429479" h="10287000">
                <a:moveTo>
                  <a:pt x="0" y="0"/>
                </a:moveTo>
                <a:lnTo>
                  <a:pt x="18429478" y="0"/>
                </a:lnTo>
                <a:lnTo>
                  <a:pt x="184294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0"/>
            <a:ext cx="10830824" cy="1360728"/>
            <a:chOff x="0" y="0"/>
            <a:chExt cx="2852563" cy="3583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2563" cy="358381"/>
            </a:xfrm>
            <a:custGeom>
              <a:avLst/>
              <a:gdLst/>
              <a:ahLst/>
              <a:cxnLst/>
              <a:rect l="l" t="t" r="r" b="b"/>
              <a:pathLst>
                <a:path w="2852563" h="358381">
                  <a:moveTo>
                    <a:pt x="36455" y="0"/>
                  </a:moveTo>
                  <a:lnTo>
                    <a:pt x="2816108" y="0"/>
                  </a:lnTo>
                  <a:cubicBezTo>
                    <a:pt x="2836241" y="0"/>
                    <a:pt x="2852563" y="16321"/>
                    <a:pt x="2852563" y="36455"/>
                  </a:cubicBezTo>
                  <a:lnTo>
                    <a:pt x="2852563" y="321926"/>
                  </a:lnTo>
                  <a:cubicBezTo>
                    <a:pt x="2852563" y="331594"/>
                    <a:pt x="2848722" y="340867"/>
                    <a:pt x="2841885" y="347704"/>
                  </a:cubicBezTo>
                  <a:cubicBezTo>
                    <a:pt x="2835049" y="354540"/>
                    <a:pt x="2825776" y="358381"/>
                    <a:pt x="2816108" y="358381"/>
                  </a:cubicBezTo>
                  <a:lnTo>
                    <a:pt x="36455" y="358381"/>
                  </a:lnTo>
                  <a:cubicBezTo>
                    <a:pt x="26787" y="358381"/>
                    <a:pt x="17514" y="354540"/>
                    <a:pt x="10677" y="347704"/>
                  </a:cubicBezTo>
                  <a:cubicBezTo>
                    <a:pt x="3841" y="340867"/>
                    <a:pt x="0" y="331594"/>
                    <a:pt x="0" y="321926"/>
                  </a:cubicBezTo>
                  <a:lnTo>
                    <a:pt x="0" y="36455"/>
                  </a:lnTo>
                  <a:cubicBezTo>
                    <a:pt x="0" y="26787"/>
                    <a:pt x="3841" y="17514"/>
                    <a:pt x="10677" y="10677"/>
                  </a:cubicBezTo>
                  <a:cubicBezTo>
                    <a:pt x="17514" y="3841"/>
                    <a:pt x="26787" y="0"/>
                    <a:pt x="36455" y="0"/>
                  </a:cubicBezTo>
                  <a:close/>
                </a:path>
              </a:pathLst>
            </a:custGeom>
            <a:solidFill>
              <a:srgbClr val="9CB28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852563" cy="406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b="1" i="1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14514" y="1643038"/>
            <a:ext cx="13963243" cy="7198009"/>
            <a:chOff x="0" y="0"/>
            <a:chExt cx="3677562" cy="18957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7562" cy="1895772"/>
            </a:xfrm>
            <a:custGeom>
              <a:avLst/>
              <a:gdLst/>
              <a:ahLst/>
              <a:cxnLst/>
              <a:rect l="l" t="t" r="r" b="b"/>
              <a:pathLst>
                <a:path w="3677562" h="1895772">
                  <a:moveTo>
                    <a:pt x="28277" y="0"/>
                  </a:moveTo>
                  <a:lnTo>
                    <a:pt x="3649285" y="0"/>
                  </a:lnTo>
                  <a:cubicBezTo>
                    <a:pt x="3664902" y="0"/>
                    <a:pt x="3677562" y="12660"/>
                    <a:pt x="3677562" y="28277"/>
                  </a:cubicBezTo>
                  <a:lnTo>
                    <a:pt x="3677562" y="1867495"/>
                  </a:lnTo>
                  <a:cubicBezTo>
                    <a:pt x="3677562" y="1883112"/>
                    <a:pt x="3664902" y="1895772"/>
                    <a:pt x="3649285" y="1895772"/>
                  </a:cubicBezTo>
                  <a:lnTo>
                    <a:pt x="28277" y="1895772"/>
                  </a:lnTo>
                  <a:cubicBezTo>
                    <a:pt x="20777" y="1895772"/>
                    <a:pt x="13585" y="1892793"/>
                    <a:pt x="8282" y="1887490"/>
                  </a:cubicBezTo>
                  <a:cubicBezTo>
                    <a:pt x="2979" y="1882187"/>
                    <a:pt x="0" y="1874994"/>
                    <a:pt x="0" y="1867495"/>
                  </a:cubicBezTo>
                  <a:lnTo>
                    <a:pt x="0" y="28277"/>
                  </a:lnTo>
                  <a:cubicBezTo>
                    <a:pt x="0" y="20777"/>
                    <a:pt x="2979" y="13585"/>
                    <a:pt x="8282" y="8282"/>
                  </a:cubicBezTo>
                  <a:cubicBezTo>
                    <a:pt x="13585" y="2979"/>
                    <a:pt x="20777" y="0"/>
                    <a:pt x="28277" y="0"/>
                  </a:cubicBezTo>
                  <a:close/>
                </a:path>
              </a:pathLst>
            </a:custGeom>
            <a:solidFill>
              <a:srgbClr val="9CB28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677562" cy="1943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4" name="Freeform 14"/>
          <p:cNvSpPr/>
          <p:nvPr/>
        </p:nvSpPr>
        <p:spPr>
          <a:xfrm>
            <a:off x="421606" y="6930130"/>
            <a:ext cx="1578336" cy="3538629"/>
          </a:xfrm>
          <a:custGeom>
            <a:avLst/>
            <a:gdLst/>
            <a:ahLst/>
            <a:cxnLst/>
            <a:rect l="l" t="t" r="r" b="b"/>
            <a:pathLst>
              <a:path w="1578336" h="3538629">
                <a:moveTo>
                  <a:pt x="0" y="0"/>
                </a:moveTo>
                <a:lnTo>
                  <a:pt x="1578336" y="0"/>
                </a:lnTo>
                <a:lnTo>
                  <a:pt x="1578336" y="3538628"/>
                </a:lnTo>
                <a:lnTo>
                  <a:pt x="0" y="35386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20 - Ορθογώνιο"/>
          <p:cNvSpPr/>
          <p:nvPr/>
        </p:nvSpPr>
        <p:spPr>
          <a:xfrm>
            <a:off x="2428828" y="1928790"/>
            <a:ext cx="921550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4000" b="1" dirty="0" smtClean="0"/>
              <a:t>Έναρξη λειτουργίας:</a:t>
            </a:r>
            <a:b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Στο πλαίσιο της Προγραμματικής Περιόδου 2014–2020</a:t>
            </a:r>
            <a:endParaRPr lang="el-GR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b="1" dirty="0" smtClean="0"/>
              <a:t>Χρηματοδότηση:</a:t>
            </a:r>
            <a:b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Μέσω ΕΠ Περιφέρειας Στερεάς Ελλάδας – ΕΣΠΑ</a:t>
            </a:r>
            <a:endParaRPr lang="el-GR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b="1" dirty="0" smtClean="0"/>
              <a:t>Συνέχιση &amp; ενίσχυση (2024):</a:t>
            </a:r>
            <a:b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l-G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Νέα χρηματοδότηση από το Πρόγραμμα «Στερεά Ελλάδα 2021–2027»</a:t>
            </a:r>
            <a:endParaRPr lang="el-G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2714580" y="326421"/>
            <a:ext cx="6569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 smtClean="0"/>
              <a:t>Λειτουργία του ΚΗΦΗ Λαμίας</a:t>
            </a:r>
            <a:endParaRPr lang="el-GR" sz="4000" b="1" i="1" dirty="0" smtClean="0"/>
          </a:p>
        </p:txBody>
      </p:sp>
      <p:pic>
        <p:nvPicPr>
          <p:cNvPr id="23" name="22 - Εικόνα" descr="espa-2021-2027-ischyri-protovoulia-gia-tin-anakampsi-tis-oikonomi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082" y="2071666"/>
            <a:ext cx="3924290" cy="607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1930082" y="214278"/>
            <a:ext cx="635798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ΠΕΡΙΦΕΡΕΙΑΚΟ ΠΑΡΑΤΗΡΗΤΗΡΙΟ ΚΟΙΝΩΝΙΚΗΣ ΕΝΤΑΞΗΣ ΠΣΤΕ – ΔΟΜΗ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ΓΕΦΥΡΑ»</a:t>
            </a:r>
            <a:endParaRPr kumimoji="0" lang="el-GR" sz="2400" b="0" u="none" strike="noStrike" cap="none" normalizeH="0" baseline="0" dirty="0" smtClean="0">
              <a:ln>
                <a:noFill/>
              </a:ln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24 - Εικόνα"/>
          <p:cNvPicPr/>
          <p:nvPr/>
        </p:nvPicPr>
        <p:blipFill>
          <a:blip r:embed="rId6" cstate="print">
            <a:lum bright="-44000"/>
          </a:blip>
          <a:stretch>
            <a:fillRect/>
          </a:stretch>
        </p:blipFill>
        <p:spPr>
          <a:xfrm>
            <a:off x="214314" y="9144028"/>
            <a:ext cx="2714580" cy="814815"/>
          </a:xfrm>
          <a:prstGeom prst="rect">
            <a:avLst/>
          </a:prstGeom>
        </p:spPr>
      </p:pic>
      <p:pic>
        <p:nvPicPr>
          <p:cNvPr id="26" name="25 - Εικόνα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5" y="8768134"/>
            <a:ext cx="5357850" cy="151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11 - Εικόνα" descr="GEFYRA (1).t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44792" y="8762077"/>
            <a:ext cx="2907675" cy="13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479" y="0"/>
            <a:ext cx="18429479" cy="10287000"/>
          </a:xfrm>
          <a:custGeom>
            <a:avLst/>
            <a:gdLst/>
            <a:ahLst/>
            <a:cxnLst/>
            <a:rect l="l" t="t" r="r" b="b"/>
            <a:pathLst>
              <a:path w="18429479" h="10287000">
                <a:moveTo>
                  <a:pt x="0" y="0"/>
                </a:moveTo>
                <a:lnTo>
                  <a:pt x="18429478" y="0"/>
                </a:lnTo>
                <a:lnTo>
                  <a:pt x="184294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792" y="0"/>
            <a:ext cx="10830824" cy="1360728"/>
            <a:chOff x="0" y="0"/>
            <a:chExt cx="2852563" cy="3583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2563" cy="358381"/>
            </a:xfrm>
            <a:custGeom>
              <a:avLst/>
              <a:gdLst/>
              <a:ahLst/>
              <a:cxnLst/>
              <a:rect l="l" t="t" r="r" b="b"/>
              <a:pathLst>
                <a:path w="2852563" h="358381">
                  <a:moveTo>
                    <a:pt x="36455" y="0"/>
                  </a:moveTo>
                  <a:lnTo>
                    <a:pt x="2816108" y="0"/>
                  </a:lnTo>
                  <a:cubicBezTo>
                    <a:pt x="2836241" y="0"/>
                    <a:pt x="2852563" y="16321"/>
                    <a:pt x="2852563" y="36455"/>
                  </a:cubicBezTo>
                  <a:lnTo>
                    <a:pt x="2852563" y="321926"/>
                  </a:lnTo>
                  <a:cubicBezTo>
                    <a:pt x="2852563" y="331594"/>
                    <a:pt x="2848722" y="340867"/>
                    <a:pt x="2841885" y="347704"/>
                  </a:cubicBezTo>
                  <a:cubicBezTo>
                    <a:pt x="2835049" y="354540"/>
                    <a:pt x="2825776" y="358381"/>
                    <a:pt x="2816108" y="358381"/>
                  </a:cubicBezTo>
                  <a:lnTo>
                    <a:pt x="36455" y="358381"/>
                  </a:lnTo>
                  <a:cubicBezTo>
                    <a:pt x="26787" y="358381"/>
                    <a:pt x="17514" y="354540"/>
                    <a:pt x="10677" y="347704"/>
                  </a:cubicBezTo>
                  <a:cubicBezTo>
                    <a:pt x="3841" y="340867"/>
                    <a:pt x="0" y="331594"/>
                    <a:pt x="0" y="321926"/>
                  </a:cubicBezTo>
                  <a:lnTo>
                    <a:pt x="0" y="36455"/>
                  </a:lnTo>
                  <a:cubicBezTo>
                    <a:pt x="0" y="26787"/>
                    <a:pt x="3841" y="17514"/>
                    <a:pt x="10677" y="10677"/>
                  </a:cubicBezTo>
                  <a:cubicBezTo>
                    <a:pt x="17514" y="3841"/>
                    <a:pt x="26787" y="0"/>
                    <a:pt x="36455" y="0"/>
                  </a:cubicBezTo>
                  <a:close/>
                </a:path>
              </a:pathLst>
            </a:custGeom>
            <a:solidFill>
              <a:srgbClr val="9CB28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852563" cy="406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sz="4000" b="1" i="1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7324" y="1785915"/>
            <a:ext cx="15644922" cy="6572296"/>
            <a:chOff x="0" y="0"/>
            <a:chExt cx="3677562" cy="18957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7562" cy="1895772"/>
            </a:xfrm>
            <a:custGeom>
              <a:avLst/>
              <a:gdLst/>
              <a:ahLst/>
              <a:cxnLst/>
              <a:rect l="l" t="t" r="r" b="b"/>
              <a:pathLst>
                <a:path w="3677562" h="1895772">
                  <a:moveTo>
                    <a:pt x="28277" y="0"/>
                  </a:moveTo>
                  <a:lnTo>
                    <a:pt x="3649285" y="0"/>
                  </a:lnTo>
                  <a:cubicBezTo>
                    <a:pt x="3664902" y="0"/>
                    <a:pt x="3677562" y="12660"/>
                    <a:pt x="3677562" y="28277"/>
                  </a:cubicBezTo>
                  <a:lnTo>
                    <a:pt x="3677562" y="1867495"/>
                  </a:lnTo>
                  <a:cubicBezTo>
                    <a:pt x="3677562" y="1883112"/>
                    <a:pt x="3664902" y="1895772"/>
                    <a:pt x="3649285" y="1895772"/>
                  </a:cubicBezTo>
                  <a:lnTo>
                    <a:pt x="28277" y="1895772"/>
                  </a:lnTo>
                  <a:cubicBezTo>
                    <a:pt x="20777" y="1895772"/>
                    <a:pt x="13585" y="1892793"/>
                    <a:pt x="8282" y="1887490"/>
                  </a:cubicBezTo>
                  <a:cubicBezTo>
                    <a:pt x="2979" y="1882187"/>
                    <a:pt x="0" y="1874994"/>
                    <a:pt x="0" y="1867495"/>
                  </a:cubicBezTo>
                  <a:lnTo>
                    <a:pt x="0" y="28277"/>
                  </a:lnTo>
                  <a:cubicBezTo>
                    <a:pt x="0" y="20777"/>
                    <a:pt x="2979" y="13585"/>
                    <a:pt x="8282" y="8282"/>
                  </a:cubicBezTo>
                  <a:cubicBezTo>
                    <a:pt x="13585" y="2979"/>
                    <a:pt x="20777" y="0"/>
                    <a:pt x="28277" y="0"/>
                  </a:cubicBezTo>
                  <a:close/>
                </a:path>
              </a:pathLst>
            </a:custGeom>
            <a:solidFill>
              <a:srgbClr val="9CB28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677562" cy="1943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1" name="Freeform 11"/>
          <p:cNvSpPr/>
          <p:nvPr/>
        </p:nvSpPr>
        <p:spPr>
          <a:xfrm rot="-1482428">
            <a:off x="2234015" y="2335074"/>
            <a:ext cx="863172" cy="1307836"/>
          </a:xfrm>
          <a:custGeom>
            <a:avLst/>
            <a:gdLst/>
            <a:ahLst/>
            <a:cxnLst/>
            <a:rect l="l" t="t" r="r" b="b"/>
            <a:pathLst>
              <a:path w="863172" h="1307836">
                <a:moveTo>
                  <a:pt x="0" y="0"/>
                </a:moveTo>
                <a:lnTo>
                  <a:pt x="863171" y="0"/>
                </a:lnTo>
                <a:lnTo>
                  <a:pt x="863171" y="1307836"/>
                </a:lnTo>
                <a:lnTo>
                  <a:pt x="0" y="13078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482428">
            <a:off x="2234016" y="5621222"/>
            <a:ext cx="863172" cy="1307836"/>
          </a:xfrm>
          <a:custGeom>
            <a:avLst/>
            <a:gdLst/>
            <a:ahLst/>
            <a:cxnLst/>
            <a:rect l="l" t="t" r="r" b="b"/>
            <a:pathLst>
              <a:path w="863172" h="1307836">
                <a:moveTo>
                  <a:pt x="0" y="0"/>
                </a:moveTo>
                <a:lnTo>
                  <a:pt x="863171" y="0"/>
                </a:lnTo>
                <a:lnTo>
                  <a:pt x="863171" y="1307836"/>
                </a:lnTo>
                <a:lnTo>
                  <a:pt x="0" y="13078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21606" y="6930130"/>
            <a:ext cx="1578336" cy="3538629"/>
          </a:xfrm>
          <a:custGeom>
            <a:avLst/>
            <a:gdLst/>
            <a:ahLst/>
            <a:cxnLst/>
            <a:rect l="l" t="t" r="r" b="b"/>
            <a:pathLst>
              <a:path w="1578336" h="3538629">
                <a:moveTo>
                  <a:pt x="0" y="0"/>
                </a:moveTo>
                <a:lnTo>
                  <a:pt x="1578336" y="0"/>
                </a:lnTo>
                <a:lnTo>
                  <a:pt x="1578336" y="3538628"/>
                </a:lnTo>
                <a:lnTo>
                  <a:pt x="0" y="353862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101586" flipH="1">
            <a:off x="13770789" y="175947"/>
            <a:ext cx="5129342" cy="1705506"/>
          </a:xfrm>
          <a:custGeom>
            <a:avLst/>
            <a:gdLst/>
            <a:ahLst/>
            <a:cxnLst/>
            <a:rect l="l" t="t" r="r" b="b"/>
            <a:pathLst>
              <a:path w="5129342" h="1705506">
                <a:moveTo>
                  <a:pt x="5129342" y="0"/>
                </a:moveTo>
                <a:lnTo>
                  <a:pt x="0" y="0"/>
                </a:lnTo>
                <a:lnTo>
                  <a:pt x="0" y="1705506"/>
                </a:lnTo>
                <a:lnTo>
                  <a:pt x="5129342" y="1705506"/>
                </a:lnTo>
                <a:lnTo>
                  <a:pt x="5129342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17 - Ορθογώνιο"/>
          <p:cNvSpPr/>
          <p:nvPr/>
        </p:nvSpPr>
        <p:spPr>
          <a:xfrm>
            <a:off x="1500166" y="326421"/>
            <a:ext cx="9092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 smtClean="0"/>
              <a:t>Προτάσεις για Βελτίωση της Δομής ΚΗΦΗ</a:t>
            </a:r>
            <a:endParaRPr lang="el-GR" sz="4000" b="1" i="1" dirty="0"/>
          </a:p>
        </p:txBody>
      </p:sp>
      <p:sp>
        <p:nvSpPr>
          <p:cNvPr id="24" name="Freeform 11"/>
          <p:cNvSpPr/>
          <p:nvPr/>
        </p:nvSpPr>
        <p:spPr>
          <a:xfrm rot="-1482428">
            <a:off x="2162578" y="3978149"/>
            <a:ext cx="863172" cy="1307836"/>
          </a:xfrm>
          <a:custGeom>
            <a:avLst/>
            <a:gdLst/>
            <a:ahLst/>
            <a:cxnLst/>
            <a:rect l="l" t="t" r="r" b="b"/>
            <a:pathLst>
              <a:path w="863172" h="1307836">
                <a:moveTo>
                  <a:pt x="0" y="0"/>
                </a:moveTo>
                <a:lnTo>
                  <a:pt x="863171" y="0"/>
                </a:lnTo>
                <a:lnTo>
                  <a:pt x="863171" y="1307836"/>
                </a:lnTo>
                <a:lnTo>
                  <a:pt x="0" y="13078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28894" y="2643170"/>
            <a:ext cx="14495122" cy="44012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l-GR" sz="40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Συστηματική ιατρική παρακολούθηση.</a:t>
            </a:r>
            <a:endParaRPr kumimoji="0" lang="el-GR" sz="4000" b="1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l-GR" sz="40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l-GR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l-GR" sz="40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Ένταξη φυσικοθεραπείας </a:t>
            </a:r>
            <a:r>
              <a:rPr kumimoji="0" lang="el-GR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στο πρόγραμμα.</a:t>
            </a:r>
            <a:endParaRPr kumimoji="0" lang="el-GR" sz="40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l-GR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l-GR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l-GR" sz="40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Παροχή μεταφορικού μέσου </a:t>
            </a:r>
            <a:r>
              <a:rPr kumimoji="0" lang="el-GR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Arial" panose="020B0604020202020204" pitchFamily="34" charset="0"/>
              </a:rPr>
              <a:t>για τη μετακίνηση των ωφελούμενων.</a:t>
            </a:r>
            <a:endParaRPr kumimoji="0" lang="el-GR" sz="40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1930082" y="214278"/>
            <a:ext cx="635798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ΠΕΡΙΦΕΡΕΙΑΚΟ ΠΑΡΑΤΗΡΗΤΗΡΙΟ ΚΟΙΝΩΝΙΚΗΣ ΕΝΤΑΞΗΣ ΠΣΤΕ – ΔΟΜΗ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ΓΕΦΥΡΑ»</a:t>
            </a:r>
            <a:endParaRPr kumimoji="0" lang="el-GR" sz="2400" b="0" u="none" strike="noStrike" cap="none" normalizeH="0" baseline="0" dirty="0" smtClean="0">
              <a:ln>
                <a:noFill/>
              </a:ln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25 - Εικόνα"/>
          <p:cNvPicPr/>
          <p:nvPr/>
        </p:nvPicPr>
        <p:blipFill>
          <a:blip r:embed="rId9" cstate="print">
            <a:lum bright="-44000"/>
          </a:blip>
          <a:stretch>
            <a:fillRect/>
          </a:stretch>
        </p:blipFill>
        <p:spPr>
          <a:xfrm>
            <a:off x="214314" y="9144028"/>
            <a:ext cx="2714580" cy="814815"/>
          </a:xfrm>
          <a:prstGeom prst="rect">
            <a:avLst/>
          </a:prstGeom>
        </p:spPr>
      </p:pic>
      <p:pic>
        <p:nvPicPr>
          <p:cNvPr id="27" name="26 - Εικόνα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5" y="8768134"/>
            <a:ext cx="5357850" cy="151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11 - Εικόνα" descr="GEFYRA (1).ti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144792" y="8762077"/>
            <a:ext cx="2907675" cy="13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29479" cy="10287000"/>
          </a:xfrm>
          <a:custGeom>
            <a:avLst/>
            <a:gdLst/>
            <a:ahLst/>
            <a:cxnLst/>
            <a:rect l="l" t="t" r="r" b="b"/>
            <a:pathLst>
              <a:path w="18429479" h="10287000">
                <a:moveTo>
                  <a:pt x="0" y="0"/>
                </a:moveTo>
                <a:lnTo>
                  <a:pt x="18429478" y="0"/>
                </a:lnTo>
                <a:lnTo>
                  <a:pt x="184294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812952">
            <a:off x="-327291" y="133383"/>
            <a:ext cx="5043843" cy="1677078"/>
          </a:xfrm>
          <a:custGeom>
            <a:avLst/>
            <a:gdLst/>
            <a:ahLst/>
            <a:cxnLst/>
            <a:rect l="l" t="t" r="r" b="b"/>
            <a:pathLst>
              <a:path w="5043843" h="1677078">
                <a:moveTo>
                  <a:pt x="0" y="0"/>
                </a:moveTo>
                <a:lnTo>
                  <a:pt x="5043843" y="0"/>
                </a:lnTo>
                <a:lnTo>
                  <a:pt x="5043843" y="1677078"/>
                </a:lnTo>
                <a:lnTo>
                  <a:pt x="0" y="16770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012001" y="6027502"/>
            <a:ext cx="1981927" cy="4443481"/>
          </a:xfrm>
          <a:custGeom>
            <a:avLst/>
            <a:gdLst/>
            <a:ahLst/>
            <a:cxnLst/>
            <a:rect l="l" t="t" r="r" b="b"/>
            <a:pathLst>
              <a:path w="1981927" h="4443481">
                <a:moveTo>
                  <a:pt x="1981927" y="0"/>
                </a:moveTo>
                <a:lnTo>
                  <a:pt x="0" y="0"/>
                </a:lnTo>
                <a:lnTo>
                  <a:pt x="0" y="4443481"/>
                </a:lnTo>
                <a:lnTo>
                  <a:pt x="1981927" y="4443481"/>
                </a:lnTo>
                <a:lnTo>
                  <a:pt x="19819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647610" y="8467725"/>
            <a:ext cx="5439119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BF4E4"/>
                </a:solidFill>
                <a:latin typeface="Biski"/>
                <a:ea typeface="Biski"/>
                <a:cs typeface="Biski"/>
                <a:sym typeface="Biski"/>
              </a:rPr>
              <a:t>By Larana Group</a:t>
            </a:r>
            <a:endParaRPr lang="en-US" sz="4500">
              <a:solidFill>
                <a:srgbClr val="FBF4E4"/>
              </a:solidFill>
              <a:latin typeface="Biski"/>
              <a:ea typeface="Biski"/>
              <a:cs typeface="Biski"/>
              <a:sym typeface="Biski"/>
            </a:endParaRPr>
          </a:p>
        </p:txBody>
      </p:sp>
      <p:sp>
        <p:nvSpPr>
          <p:cNvPr id="13" name="1 - Τίτλος"/>
          <p:cNvSpPr txBox="1"/>
          <p:nvPr/>
        </p:nvSpPr>
        <p:spPr>
          <a:xfrm>
            <a:off x="2963588" y="4380499"/>
            <a:ext cx="12360824" cy="154881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9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stral" panose="03090702030407020403" pitchFamily="66" charset="0"/>
                <a:ea typeface="+mj-ea"/>
                <a:cs typeface="+mj-cs"/>
              </a:rPr>
              <a:t>Ευχαριστούμε</a:t>
            </a:r>
            <a:endParaRPr kumimoji="0" lang="el-GR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stral" panose="03090702030407020403" pitchFamily="66" charset="0"/>
              <a:ea typeface="+mj-ea"/>
              <a:cs typeface="+mj-cs"/>
            </a:endParaRPr>
          </a:p>
        </p:txBody>
      </p:sp>
      <p:pic>
        <p:nvPicPr>
          <p:cNvPr id="15" name="Picture 2" descr="Αρχική"/>
          <p:cNvPicPr>
            <a:picLocks noChangeAspect="1" noChangeArrowheads="1"/>
          </p:cNvPicPr>
          <p:nvPr/>
        </p:nvPicPr>
        <p:blipFill rotWithShape="1">
          <a:blip r:embed="rId7">
            <a:lum bright="-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8" b="-3653"/>
          <a:stretch>
            <a:fillRect/>
          </a:stretch>
        </p:blipFill>
        <p:spPr bwMode="auto">
          <a:xfrm>
            <a:off x="5500662" y="2857484"/>
            <a:ext cx="7286676" cy="5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- Εικόνα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26" y="357154"/>
            <a:ext cx="4643470" cy="144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1930082" y="214278"/>
            <a:ext cx="635798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ΠΕΡΙΦΕΡΕΙΑΚΟ ΠΑΡΑΤΗΡΗΤΗΡΙΟ ΚΟΙΝΩΝΙΚΗΣ ΕΝΤΑΞΗΣ ΠΣΤΕ – ΔΟΜΗ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kumimoji="0" lang="el-GR" sz="24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ΓΕΦΥΡΑ»</a:t>
            </a:r>
            <a:endParaRPr kumimoji="0" lang="el-GR" sz="2400" b="0" u="none" strike="noStrike" cap="none" normalizeH="0" baseline="0" dirty="0" smtClean="0">
              <a:ln>
                <a:noFill/>
              </a:ln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19 - Εικόνα"/>
          <p:cNvPicPr/>
          <p:nvPr/>
        </p:nvPicPr>
        <p:blipFill>
          <a:blip r:embed="rId9" cstate="print">
            <a:lum bright="-44000"/>
          </a:blip>
          <a:stretch>
            <a:fillRect/>
          </a:stretch>
        </p:blipFill>
        <p:spPr>
          <a:xfrm>
            <a:off x="214314" y="9144028"/>
            <a:ext cx="2714580" cy="814815"/>
          </a:xfrm>
          <a:prstGeom prst="rect">
            <a:avLst/>
          </a:prstGeom>
        </p:spPr>
      </p:pic>
      <p:pic>
        <p:nvPicPr>
          <p:cNvPr id="21" name="20 - Εικόνα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5" y="8768134"/>
            <a:ext cx="5357850" cy="151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11 - Εικόνα" descr="GEFYRA (1).ti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144792" y="8762077"/>
            <a:ext cx="2907675" cy="13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3106</Words>
  <Application>WPS Presentation</Application>
  <PresentationFormat>Προσαρμογή</PresentationFormat>
  <Paragraphs>94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Bodoni MT Black</vt:lpstr>
      <vt:lpstr>Biski</vt:lpstr>
      <vt:lpstr>Segoe Print</vt:lpstr>
      <vt:lpstr>Lilita One</vt:lpstr>
      <vt:lpstr>Mistral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Beige Aesthetic Floral Group Project Presentation</dc:title>
  <dc:creator>User</dc:creator>
  <cp:lastModifiedBy>HP9</cp:lastModifiedBy>
  <cp:revision>62</cp:revision>
  <dcterms:created xsi:type="dcterms:W3CDTF">2006-08-16T00:00:00Z</dcterms:created>
  <dcterms:modified xsi:type="dcterms:W3CDTF">2026-06-22T14:21:11Z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F2B57101FD1343B99B6DE80CDC695C9F_12</vt:lpwstr>
  </property>
  <property fmtid="{D5CDD505-2E9C-101B-9397-08002B2CF9AE}" pid="3" name="KSOProductBuildVer">
    <vt:lpwstr>1033-12.1.0.26880</vt:lpwstr>
  </property>
</Properties>
</file>